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  <p:sldId id="294" r:id="rId20"/>
    <p:sldId id="296" r:id="rId21"/>
    <p:sldId id="298" r:id="rId22"/>
    <p:sldId id="300" r:id="rId23"/>
    <p:sldId id="302" r:id="rId24"/>
    <p:sldId id="304" r:id="rId25"/>
    <p:sldId id="306" r:id="rId26"/>
    <p:sldId id="308" r:id="rId27"/>
    <p:sldId id="310" r:id="rId28"/>
    <p:sldId id="312" r:id="rId29"/>
    <p:sldId id="314" r:id="rId30"/>
    <p:sldId id="316" r:id="rId31"/>
    <p:sldId id="318" r:id="rId32"/>
    <p:sldId id="320" r:id="rId33"/>
    <p:sldId id="322" r:id="rId34"/>
    <p:sldId id="324" r:id="rId35"/>
    <p:sldId id="326" r:id="rId36"/>
    <p:sldId id="328" r:id="rId37"/>
    <p:sldId id="330" r:id="rId38"/>
    <p:sldId id="332" r:id="rId39"/>
    <p:sldId id="334" r:id="rId40"/>
    <p:sldId id="336" r:id="rId41"/>
    <p:sldId id="338" r:id="rId42"/>
    <p:sldId id="340" r:id="rId43"/>
    <p:sldId id="342" r:id="rId44"/>
    <p:sldId id="345" r:id="rId45"/>
  </p:sldIdLst>
  <p:sldSz cx="8661400" cy="4864100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160" d="100"/>
          <a:sy n="160" d="100"/>
        </p:scale>
        <p:origin x="4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EE992B-47C9-4623-B51B-2EE9091328B9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535FDE-0352-4CE8-90F7-3521DEC6593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4AF71A8-70D5-489A-B95E-0304756C750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C6217C-A5AB-4F05-86F4-502C2A7819B8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3492043-7428-4EC1-82BF-B7E0A3F04016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7B038C2-F464-4612-AF91-6CBC3316F9AD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F1C234B-DCB1-46E4-B229-5060F18BA0A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DA869D7A-4B8B-404B-8F92-89AE1F16C3E3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1A47DD4-3960-4AF8-B810-C3469B760A5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F1704B8-AE38-4246-A4AF-EAF8DD0D8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433FD21-D037-44B3-B408-7E4BF1CA882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5730"/>
            <a:ext cx="8661400" cy="4892157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1623825" y="179964"/>
            <a:ext cx="5017994" cy="542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71" b="1" dirty="0">
                <a:solidFill>
                  <a:srgbClr val="FFFFFF"/>
                </a:solidFill>
              </a:rPr>
              <a:t>RELATÓRIO DE TRÂNSITO </a:t>
            </a:r>
            <a:r>
              <a:rPr sz="2671" b="1" dirty="0" smtClean="0">
                <a:solidFill>
                  <a:srgbClr val="FFFFFF"/>
                </a:solidFill>
              </a:rPr>
              <a:t>202</a:t>
            </a:r>
            <a:r>
              <a:rPr lang="pt-BR" sz="2671" b="1" dirty="0" smtClean="0">
                <a:solidFill>
                  <a:srgbClr val="FFFFFF"/>
                </a:solidFill>
              </a:rPr>
              <a:t>1</a:t>
            </a:r>
            <a:endParaRPr sz="2671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8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82828" y="845501"/>
            <a:ext cx="3096344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 É </a:t>
            </a:r>
            <a:r>
              <a:rPr sz="958" b="1" dirty="0" err="1">
                <a:solidFill>
                  <a:srgbClr val="545352"/>
                </a:solidFill>
              </a:rPr>
              <a:t>possível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identificar</a:t>
            </a:r>
            <a:r>
              <a:rPr sz="958" b="1" dirty="0">
                <a:solidFill>
                  <a:srgbClr val="545352"/>
                </a:solidFill>
              </a:rPr>
              <a:t> um </a:t>
            </a:r>
            <a:r>
              <a:rPr sz="958" b="1" dirty="0" err="1">
                <a:solidFill>
                  <a:srgbClr val="545352"/>
                </a:solidFill>
              </a:rPr>
              <a:t>fluxo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mais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intenso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sentidos</a:t>
            </a:r>
            <a:r>
              <a:rPr sz="958" b="1" dirty="0">
                <a:solidFill>
                  <a:srgbClr val="545352"/>
                </a:solidFill>
              </a:rPr>
              <a:t>:</a:t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Pantanal -&gt; </a:t>
            </a:r>
            <a:r>
              <a:rPr sz="958" b="1" dirty="0" err="1">
                <a:solidFill>
                  <a:srgbClr val="545352"/>
                </a:solidFill>
              </a:rPr>
              <a:t>Planalto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Ribas</a:t>
            </a:r>
            <a:r>
              <a:rPr sz="958" b="1" dirty="0">
                <a:solidFill>
                  <a:srgbClr val="545352"/>
                </a:solidFill>
              </a:rPr>
              <a:t> do Rio Pardo - &gt; </a:t>
            </a:r>
            <a:r>
              <a:rPr sz="958" b="1" dirty="0" err="1">
                <a:solidFill>
                  <a:srgbClr val="545352"/>
                </a:solidFill>
              </a:rPr>
              <a:t>Divisas</a:t>
            </a:r>
            <a:r>
              <a:rPr sz="958" b="1" dirty="0">
                <a:solidFill>
                  <a:srgbClr val="545352"/>
                </a:solidFill>
              </a:rPr>
              <a:t> do Estado</a:t>
            </a: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Região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Paranaíba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80149" y="179708"/>
            <a:ext cx="4313339" cy="53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07" dirty="0">
                <a:solidFill>
                  <a:srgbClr val="545352"/>
                </a:solidFill>
              </a:rPr>
              <a:t>BOVINOS | </a:t>
            </a:r>
            <a:r>
              <a:rPr sz="2607" dirty="0" smtClean="0">
                <a:solidFill>
                  <a:srgbClr val="545352"/>
                </a:solidFill>
              </a:rPr>
              <a:t>202</a:t>
            </a:r>
            <a:r>
              <a:rPr lang="pt-BR" sz="2607" dirty="0" smtClean="0">
                <a:solidFill>
                  <a:srgbClr val="545352"/>
                </a:solidFill>
              </a:rPr>
              <a:t>1</a:t>
            </a:r>
            <a:r>
              <a:rPr sz="2607" dirty="0" smtClean="0">
                <a:solidFill>
                  <a:srgbClr val="545352"/>
                </a:solidFill>
              </a:rPr>
              <a:t> </a:t>
            </a:r>
            <a:r>
              <a:rPr sz="2607" dirty="0">
                <a:solidFill>
                  <a:srgbClr val="545352"/>
                </a:solidFill>
              </a:rPr>
              <a:t>| ENGORDA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4" y="884071"/>
            <a:ext cx="4680520" cy="35191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4419" y="703858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endParaRPr lang="pt-BR" sz="1438" b="1" dirty="0" smtClean="0">
              <a:solidFill>
                <a:srgbClr val="545352"/>
              </a:solidFill>
            </a:endParaRPr>
          </a:p>
          <a:p>
            <a:pPr algn="l"/>
            <a:r>
              <a:rPr sz="1438" b="1" dirty="0" err="1" smtClean="0">
                <a:solidFill>
                  <a:srgbClr val="545352"/>
                </a:solidFill>
              </a:rPr>
              <a:t>Distribuição</a:t>
            </a:r>
            <a:r>
              <a:rPr sz="1438" b="1" dirty="0" smtClean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 É </a:t>
            </a:r>
            <a:r>
              <a:rPr sz="958" b="1" dirty="0" err="1">
                <a:solidFill>
                  <a:srgbClr val="545352"/>
                </a:solidFill>
              </a:rPr>
              <a:t>possível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identificar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uma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movimentação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mais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intensa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meses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Junho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Julho</a:t>
            </a:r>
            <a:r>
              <a:rPr sz="958" b="1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meses</a:t>
            </a:r>
            <a:r>
              <a:rPr sz="958" b="1" dirty="0">
                <a:solidFill>
                  <a:srgbClr val="545352"/>
                </a:solidFill>
              </a:rPr>
              <a:t> posterior </a:t>
            </a:r>
            <a:r>
              <a:rPr sz="958" b="1" dirty="0" err="1">
                <a:solidFill>
                  <a:srgbClr val="545352"/>
                </a:solidFill>
              </a:rPr>
              <a:t>ao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mês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Maio</a:t>
            </a:r>
            <a:r>
              <a:rPr sz="958" b="1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onde</a:t>
            </a:r>
            <a:r>
              <a:rPr sz="958" b="1" dirty="0">
                <a:solidFill>
                  <a:srgbClr val="545352"/>
                </a:solidFill>
              </a:rPr>
              <a:t> é </a:t>
            </a:r>
            <a:r>
              <a:rPr sz="958" b="1" dirty="0" err="1">
                <a:solidFill>
                  <a:srgbClr val="545352"/>
                </a:solidFill>
              </a:rPr>
              <a:t>realizada</a:t>
            </a:r>
            <a:r>
              <a:rPr sz="958" b="1" dirty="0">
                <a:solidFill>
                  <a:srgbClr val="545352"/>
                </a:solidFill>
              </a:rPr>
              <a:t> a </a:t>
            </a:r>
            <a:r>
              <a:rPr sz="958" b="1" dirty="0" err="1">
                <a:solidFill>
                  <a:srgbClr val="545352"/>
                </a:solidFill>
              </a:rPr>
              <a:t>campanha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vacinação</a:t>
            </a:r>
            <a:r>
              <a:rPr sz="958" b="1" dirty="0">
                <a:solidFill>
                  <a:srgbClr val="545352"/>
                </a:solidFill>
              </a:rPr>
              <a:t> contra a </a:t>
            </a:r>
            <a:r>
              <a:rPr sz="958" b="1" dirty="0" err="1">
                <a:solidFill>
                  <a:srgbClr val="545352"/>
                </a:solidFill>
              </a:rPr>
              <a:t>Febre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b="1" dirty="0">
                <a:solidFill>
                  <a:srgbClr val="545352"/>
                </a:solidFill>
              </a:rPr>
              <a:t/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</a:t>
            </a:r>
            <a:r>
              <a:rPr sz="958" b="1" dirty="0" err="1">
                <a:solidFill>
                  <a:srgbClr val="545352"/>
                </a:solidFill>
              </a:rPr>
              <a:t>Tipicamente</a:t>
            </a:r>
            <a:r>
              <a:rPr sz="958" b="1" dirty="0">
                <a:solidFill>
                  <a:srgbClr val="545352"/>
                </a:solidFill>
              </a:rPr>
              <a:t> o </a:t>
            </a:r>
            <a:r>
              <a:rPr sz="958" b="1" dirty="0" err="1">
                <a:solidFill>
                  <a:srgbClr val="545352"/>
                </a:solidFill>
              </a:rPr>
              <a:t>mês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abril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também</a:t>
            </a:r>
            <a:r>
              <a:rPr sz="958" b="1" dirty="0">
                <a:solidFill>
                  <a:srgbClr val="545352"/>
                </a:solidFill>
              </a:rPr>
              <a:t> tem </a:t>
            </a:r>
            <a:r>
              <a:rPr sz="958" b="1" dirty="0" err="1">
                <a:solidFill>
                  <a:srgbClr val="545352"/>
                </a:solidFill>
              </a:rPr>
              <a:t>grande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movimentação</a:t>
            </a:r>
            <a:r>
              <a:rPr sz="958" b="1" dirty="0">
                <a:solidFill>
                  <a:srgbClr val="545352"/>
                </a:solidFill>
              </a:rPr>
              <a:t>, que </a:t>
            </a:r>
            <a:r>
              <a:rPr sz="958" b="1" dirty="0" err="1">
                <a:solidFill>
                  <a:srgbClr val="545352"/>
                </a:solidFill>
              </a:rPr>
              <a:t>foi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prejudicada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decorrência</a:t>
            </a:r>
            <a:r>
              <a:rPr sz="958" b="1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Pandemia</a:t>
            </a:r>
            <a:r>
              <a:rPr sz="958" b="1" dirty="0">
                <a:solidFill>
                  <a:srgbClr val="545352"/>
                </a:solidFill>
              </a:rPr>
              <a:t> do COVID-19</a:t>
            </a: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976" y="179683"/>
            <a:ext cx="4411645" cy="52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91" dirty="0">
                <a:solidFill>
                  <a:srgbClr val="545352"/>
                </a:solidFill>
              </a:rPr>
              <a:t>BOVINOS | </a:t>
            </a:r>
            <a:r>
              <a:rPr sz="2591" dirty="0" smtClean="0">
                <a:solidFill>
                  <a:srgbClr val="545352"/>
                </a:solidFill>
              </a:rPr>
              <a:t>202</a:t>
            </a:r>
            <a:r>
              <a:rPr lang="pt-BR" sz="2591" dirty="0" smtClean="0">
                <a:solidFill>
                  <a:srgbClr val="545352"/>
                </a:solidFill>
              </a:rPr>
              <a:t>1</a:t>
            </a:r>
            <a:r>
              <a:rPr sz="2591" dirty="0" smtClean="0">
                <a:solidFill>
                  <a:srgbClr val="545352"/>
                </a:solidFill>
              </a:rPr>
              <a:t> </a:t>
            </a:r>
            <a:r>
              <a:rPr sz="2591" dirty="0">
                <a:solidFill>
                  <a:srgbClr val="545352"/>
                </a:solidFill>
              </a:rPr>
              <a:t>| ENGORDA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" y="804082"/>
            <a:ext cx="4950254" cy="326494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717914" y="4016226"/>
            <a:ext cx="5052946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3636516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ABATE</a:t>
            </a:r>
          </a:p>
        </p:txBody>
      </p:sp>
      <p:sp>
        <p:nvSpPr>
          <p:cNvPr id="4" name="New shape"/>
          <p:cNvSpPr/>
          <p:nvPr/>
        </p:nvSpPr>
        <p:spPr>
          <a:xfrm>
            <a:off x="2456160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346924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>
            <a:off x="5266804" y="271810"/>
            <a:ext cx="144016" cy="1728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047321" y="420378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*(5,5%)</a:t>
            </a:r>
            <a:endParaRPr lang="pt-BR" sz="8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08" y="1088740"/>
            <a:ext cx="3449137" cy="28751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56" y="1088740"/>
            <a:ext cx="3323100" cy="287534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668" y="179299"/>
            <a:ext cx="1097087" cy="46848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447" y="250877"/>
            <a:ext cx="1022950" cy="38755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057" y="227735"/>
            <a:ext cx="1047422" cy="4080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8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655184" y="900463"/>
            <a:ext cx="2851980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 É </a:t>
            </a:r>
            <a:r>
              <a:rPr sz="958" b="1" dirty="0" err="1">
                <a:solidFill>
                  <a:srgbClr val="545352"/>
                </a:solidFill>
              </a:rPr>
              <a:t>possível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identificar</a:t>
            </a:r>
            <a:r>
              <a:rPr sz="958" b="1" dirty="0">
                <a:solidFill>
                  <a:srgbClr val="545352"/>
                </a:solidFill>
              </a:rPr>
              <a:t> um </a:t>
            </a:r>
            <a:r>
              <a:rPr sz="958" b="1" dirty="0" err="1">
                <a:solidFill>
                  <a:srgbClr val="545352"/>
                </a:solidFill>
              </a:rPr>
              <a:t>fluxo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mais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intenso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sentidos</a:t>
            </a:r>
            <a:r>
              <a:rPr sz="958" b="1" dirty="0">
                <a:solidFill>
                  <a:srgbClr val="545352"/>
                </a:solidFill>
              </a:rPr>
              <a:t>:</a:t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Centro do Estado</a:t>
            </a: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Divisas</a:t>
            </a:r>
            <a:r>
              <a:rPr sz="958" b="1" dirty="0">
                <a:solidFill>
                  <a:srgbClr val="545352"/>
                </a:solidFill>
              </a:rPr>
              <a:t> do Estado (</a:t>
            </a:r>
            <a:r>
              <a:rPr sz="958" b="1" dirty="0" err="1">
                <a:solidFill>
                  <a:srgbClr val="545352"/>
                </a:solidFill>
              </a:rPr>
              <a:t>Região</a:t>
            </a:r>
            <a:r>
              <a:rPr sz="958" b="1" dirty="0">
                <a:solidFill>
                  <a:srgbClr val="545352"/>
                </a:solidFill>
              </a:rPr>
              <a:t> NE e SE)</a:t>
            </a: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3636516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ABATE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6" y="701320"/>
            <a:ext cx="5086952" cy="38728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836207" y="989517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3636516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ABATE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1" y="919882"/>
            <a:ext cx="4935381" cy="32551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756916" y="3728194"/>
            <a:ext cx="5157960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Reprodução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4811494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REPRODUÇÃO</a:t>
            </a:r>
          </a:p>
        </p:txBody>
      </p:sp>
      <p:sp>
        <p:nvSpPr>
          <p:cNvPr id="4" name="New shape"/>
          <p:cNvSpPr/>
          <p:nvPr/>
        </p:nvSpPr>
        <p:spPr>
          <a:xfrm>
            <a:off x="2386484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346924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 flipV="1">
            <a:off x="5804576" y="229434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579634" y="378002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*(13,6%)</a:t>
            </a:r>
            <a:endParaRPr lang="pt-BR" sz="8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48" y="1080728"/>
            <a:ext cx="2723381" cy="23940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98" y="1013169"/>
            <a:ext cx="2952120" cy="246164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667" y="249140"/>
            <a:ext cx="774689" cy="34430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227" y="252753"/>
            <a:ext cx="790408" cy="34069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118" y="207140"/>
            <a:ext cx="785102" cy="3602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2782" y="900315"/>
            <a:ext cx="3066838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Reprodução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 É </a:t>
            </a:r>
            <a:r>
              <a:rPr sz="958" b="1" dirty="0" err="1">
                <a:solidFill>
                  <a:srgbClr val="545352"/>
                </a:solidFill>
              </a:rPr>
              <a:t>possível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identificar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polos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Origem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como</a:t>
            </a:r>
            <a:r>
              <a:rPr sz="958" b="1" dirty="0">
                <a:solidFill>
                  <a:srgbClr val="545352"/>
                </a:solidFill>
              </a:rPr>
              <a:t>:</a:t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Campo Grande</a:t>
            </a: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Camapuã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Paranaíba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Sidrolândia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Nioaque</a:t>
            </a:r>
            <a:r>
              <a:rPr sz="958" b="1" dirty="0">
                <a:solidFill>
                  <a:srgbClr val="545352"/>
                </a:solidFill>
              </a:rPr>
              <a:t> (</a:t>
            </a:r>
            <a:r>
              <a:rPr sz="958" b="1" dirty="0" err="1">
                <a:solidFill>
                  <a:srgbClr val="545352"/>
                </a:solidFill>
              </a:rPr>
              <a:t>Também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maior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destino</a:t>
            </a:r>
            <a:r>
              <a:rPr sz="958" b="1" dirty="0">
                <a:solidFill>
                  <a:srgbClr val="545352"/>
                </a:solidFill>
              </a:rPr>
              <a:t>)</a:t>
            </a: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4811494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REPRODUÇÃO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7" y="936178"/>
            <a:ext cx="4728661" cy="336808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673" y="1080763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Reprodução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4811494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BOVINOS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REPRODUÇÃO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3" y="1207914"/>
            <a:ext cx="4896491" cy="29602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84760" y="3584178"/>
            <a:ext cx="5230116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Aglomeração</a:t>
            </a:r>
            <a:r>
              <a:rPr sz="1438" b="1" dirty="0">
                <a:solidFill>
                  <a:srgbClr val="545352"/>
                </a:solidFill>
              </a:rPr>
              <a:t> com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comercial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6593548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BOVINOS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r>
              <a:rPr sz="2493" dirty="0" smtClean="0">
                <a:solidFill>
                  <a:srgbClr val="545352"/>
                </a:solidFill>
              </a:rPr>
              <a:t> </a:t>
            </a:r>
            <a:r>
              <a:rPr sz="2493" dirty="0">
                <a:solidFill>
                  <a:srgbClr val="545352"/>
                </a:solidFill>
              </a:rPr>
              <a:t>| AGLOMERAÇÃO (</a:t>
            </a:r>
            <a:r>
              <a:rPr sz="2493" dirty="0" err="1">
                <a:solidFill>
                  <a:srgbClr val="545352"/>
                </a:solidFill>
              </a:rPr>
              <a:t>comercial</a:t>
            </a:r>
            <a:r>
              <a:rPr sz="2493" dirty="0">
                <a:solidFill>
                  <a:srgbClr val="545352"/>
                </a:solidFill>
              </a:rPr>
              <a:t>)</a:t>
            </a:r>
          </a:p>
        </p:txBody>
      </p:sp>
      <p:sp>
        <p:nvSpPr>
          <p:cNvPr id="4" name="New shape"/>
          <p:cNvSpPr/>
          <p:nvPr/>
        </p:nvSpPr>
        <p:spPr>
          <a:xfrm>
            <a:off x="2600176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8884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9" name="Seta para Baixo 8"/>
          <p:cNvSpPr/>
          <p:nvPr/>
        </p:nvSpPr>
        <p:spPr>
          <a:xfrm flipV="1">
            <a:off x="7075922" y="299935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850980" y="448503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*(18,7%)</a:t>
            </a:r>
            <a:endParaRPr lang="pt-BR" sz="8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63" y="1119692"/>
            <a:ext cx="2828059" cy="217645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995" y="1121205"/>
            <a:ext cx="2917574" cy="227075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304" y="268057"/>
            <a:ext cx="794659" cy="3362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8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2484" y="900167"/>
            <a:ext cx="3066838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Aglomeração</a:t>
            </a:r>
            <a:r>
              <a:rPr sz="1438" b="1" dirty="0">
                <a:solidFill>
                  <a:srgbClr val="545352"/>
                </a:solidFill>
              </a:rPr>
              <a:t> com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comercial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>
                <a:solidFill>
                  <a:srgbClr val="545352"/>
                </a:solidFill>
              </a:rPr>
              <a:t>* </a:t>
            </a:r>
            <a:r>
              <a:rPr sz="958" b="1" dirty="0" err="1">
                <a:solidFill>
                  <a:srgbClr val="545352"/>
                </a:solidFill>
              </a:rPr>
              <a:t>Mais</a:t>
            </a:r>
            <a:r>
              <a:rPr sz="958" b="1" dirty="0">
                <a:solidFill>
                  <a:srgbClr val="545352"/>
                </a:solidFill>
              </a:rPr>
              <a:t> de 45% do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animal com </a:t>
            </a:r>
            <a:r>
              <a:rPr sz="958" b="1" dirty="0" err="1">
                <a:solidFill>
                  <a:srgbClr val="545352"/>
                </a:solidFill>
              </a:rPr>
              <a:t>finalidade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Aglomeração</a:t>
            </a:r>
            <a:r>
              <a:rPr sz="958" b="1" dirty="0">
                <a:solidFill>
                  <a:srgbClr val="545352"/>
                </a:solidFill>
              </a:rPr>
              <a:t> com </a:t>
            </a:r>
            <a:r>
              <a:rPr sz="958" b="1" dirty="0" err="1">
                <a:solidFill>
                  <a:srgbClr val="545352"/>
                </a:solidFill>
              </a:rPr>
              <a:t>finalidade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comercial</a:t>
            </a:r>
            <a:r>
              <a:rPr sz="958" b="1" dirty="0">
                <a:solidFill>
                  <a:srgbClr val="545352"/>
                </a:solidFill>
              </a:rPr>
              <a:t> tem </a:t>
            </a:r>
            <a:r>
              <a:rPr sz="958" b="1" dirty="0" err="1">
                <a:solidFill>
                  <a:srgbClr val="545352"/>
                </a:solidFill>
              </a:rPr>
              <a:t>como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lang="pt-BR" sz="958" b="1" dirty="0" smtClean="0">
                <a:solidFill>
                  <a:srgbClr val="545352"/>
                </a:solidFill>
              </a:rPr>
              <a:t>destino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Campo Grande, </a:t>
            </a:r>
            <a:r>
              <a:rPr sz="958" b="1" dirty="0" err="1">
                <a:solidFill>
                  <a:srgbClr val="545352"/>
                </a:solidFill>
              </a:rPr>
              <a:t>seguido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Paranaíba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Aquidauana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6397222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>
                <a:solidFill>
                  <a:srgbClr val="545352"/>
                </a:solidFill>
              </a:rPr>
              <a:t>BOVINOS | 2020 | AGLOMERAÇÃO (comercial)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3" y="685916"/>
            <a:ext cx="4704687" cy="36903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58292" y="736248"/>
            <a:ext cx="3789362" cy="3603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just"/>
            <a:r>
              <a:rPr sz="958" dirty="0" err="1">
                <a:solidFill>
                  <a:srgbClr val="545352"/>
                </a:solidFill>
              </a:rPr>
              <a:t>Considerando</a:t>
            </a:r>
            <a:r>
              <a:rPr sz="958" dirty="0">
                <a:solidFill>
                  <a:srgbClr val="545352"/>
                </a:solidFill>
              </a:rPr>
              <a:t> as </a:t>
            </a:r>
            <a:r>
              <a:rPr sz="958" dirty="0" err="1">
                <a:solidFill>
                  <a:srgbClr val="545352"/>
                </a:solidFill>
              </a:rPr>
              <a:t>diretrizes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b="1" dirty="0" err="1">
                <a:solidFill>
                  <a:srgbClr val="545352"/>
                </a:solidFill>
              </a:rPr>
              <a:t>Programa</a:t>
            </a:r>
            <a:r>
              <a:rPr sz="958" b="1" dirty="0">
                <a:solidFill>
                  <a:srgbClr val="545352"/>
                </a:solidFill>
              </a:rPr>
              <a:t> Nacional de </a:t>
            </a:r>
            <a:r>
              <a:rPr sz="958" b="1" dirty="0" err="1">
                <a:solidFill>
                  <a:srgbClr val="545352"/>
                </a:solidFill>
              </a:rPr>
              <a:t>Erradicação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Prevenção</a:t>
            </a:r>
            <a:r>
              <a:rPr sz="958" b="1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Febre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b="1" dirty="0">
                <a:solidFill>
                  <a:srgbClr val="545352"/>
                </a:solidFill>
              </a:rPr>
              <a:t> - PNEFA</a:t>
            </a:r>
            <a:r>
              <a:rPr sz="958" dirty="0">
                <a:solidFill>
                  <a:srgbClr val="545352"/>
                </a:solidFill>
              </a:rPr>
              <a:t> - Plano </a:t>
            </a:r>
            <a:r>
              <a:rPr sz="958" dirty="0" err="1">
                <a:solidFill>
                  <a:srgbClr val="545352"/>
                </a:solidFill>
              </a:rPr>
              <a:t>Estratégico</a:t>
            </a:r>
            <a:r>
              <a:rPr sz="958" dirty="0">
                <a:solidFill>
                  <a:srgbClr val="545352"/>
                </a:solidFill>
              </a:rPr>
              <a:t> - 2017 – 2026, </a:t>
            </a:r>
            <a:r>
              <a:rPr sz="958" dirty="0" err="1">
                <a:solidFill>
                  <a:srgbClr val="545352"/>
                </a:solidFill>
              </a:rPr>
              <a:t>na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categoria</a:t>
            </a:r>
            <a:r>
              <a:rPr sz="958" b="1" dirty="0" err="1">
                <a:solidFill>
                  <a:srgbClr val="545352"/>
                </a:solidFill>
              </a:rPr>
              <a:t>“Fortalecimento</a:t>
            </a:r>
            <a:r>
              <a:rPr sz="958" b="1" dirty="0">
                <a:solidFill>
                  <a:srgbClr val="545352"/>
                </a:solidFill>
              </a:rPr>
              <a:t> do </a:t>
            </a:r>
            <a:r>
              <a:rPr sz="958" b="1" dirty="0" err="1">
                <a:solidFill>
                  <a:srgbClr val="545352"/>
                </a:solidFill>
              </a:rPr>
              <a:t>sistema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vigilância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saúde</a:t>
            </a:r>
            <a:r>
              <a:rPr sz="958" b="1" dirty="0">
                <a:solidFill>
                  <a:srgbClr val="545352"/>
                </a:solidFill>
              </a:rPr>
              <a:t> animal”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operação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“</a:t>
            </a:r>
            <a:r>
              <a:rPr sz="958" b="1" dirty="0" err="1">
                <a:solidFill>
                  <a:srgbClr val="545352"/>
                </a:solidFill>
              </a:rPr>
              <a:t>Fortalecer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mecanismos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controle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nacional</a:t>
            </a:r>
            <a:r>
              <a:rPr sz="958" b="1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movimentação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susceptíveis</a:t>
            </a:r>
            <a:r>
              <a:rPr sz="958" b="1" dirty="0">
                <a:solidFill>
                  <a:srgbClr val="545352"/>
                </a:solidFill>
              </a:rPr>
              <a:t> à </a:t>
            </a:r>
            <a:r>
              <a:rPr sz="958" b="1" dirty="0" err="1">
                <a:solidFill>
                  <a:srgbClr val="545352"/>
                </a:solidFill>
              </a:rPr>
              <a:t>febre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b="1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seus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produtos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subprodutos</a:t>
            </a:r>
            <a:r>
              <a:rPr sz="958" b="1" dirty="0">
                <a:solidFill>
                  <a:srgbClr val="545352"/>
                </a:solidFill>
              </a:rPr>
              <a:t>”</a:t>
            </a:r>
            <a:r>
              <a:rPr sz="958" dirty="0">
                <a:solidFill>
                  <a:srgbClr val="545352"/>
                </a:solidFill>
              </a:rPr>
              <a:t>, que </a:t>
            </a:r>
            <a:r>
              <a:rPr sz="958" dirty="0" err="1">
                <a:solidFill>
                  <a:srgbClr val="545352"/>
                </a:solidFill>
              </a:rPr>
              <a:t>disciplina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sobre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mitigação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riscos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introdução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doenças</a:t>
            </a:r>
            <a:endParaRPr sz="958" dirty="0">
              <a:solidFill>
                <a:srgbClr val="545352"/>
              </a:solidFill>
            </a:endParaRPr>
          </a:p>
          <a:p>
            <a:pPr algn="just"/>
            <a:r>
              <a:rPr dirty="0"/>
              <a:t/>
            </a:r>
            <a:br>
              <a:rPr dirty="0"/>
            </a:br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avanço</a:t>
            </a:r>
            <a:r>
              <a:rPr sz="958" dirty="0">
                <a:solidFill>
                  <a:srgbClr val="545352"/>
                </a:solidFill>
              </a:rPr>
              <a:t> para um status de </a:t>
            </a:r>
            <a:r>
              <a:rPr sz="958" b="1" dirty="0">
                <a:solidFill>
                  <a:srgbClr val="545352"/>
                </a:solidFill>
              </a:rPr>
              <a:t>Livre de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sem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Vacinação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implica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mudanças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estratégicas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onde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retirada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vacinação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deve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ser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substituída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ações</a:t>
            </a:r>
            <a:r>
              <a:rPr sz="958" dirty="0">
                <a:solidFill>
                  <a:srgbClr val="545352"/>
                </a:solidFill>
              </a:rPr>
              <a:t> que </a:t>
            </a:r>
            <a:r>
              <a:rPr sz="958" dirty="0" err="1">
                <a:solidFill>
                  <a:srgbClr val="545352"/>
                </a:solidFill>
              </a:rPr>
              <a:t>fortaleçam</a:t>
            </a:r>
            <a:r>
              <a:rPr sz="958" dirty="0">
                <a:solidFill>
                  <a:srgbClr val="545352"/>
                </a:solidFill>
              </a:rPr>
              <a:t> as </a:t>
            </a:r>
            <a:r>
              <a:rPr sz="958" dirty="0" err="1">
                <a:solidFill>
                  <a:srgbClr val="545352"/>
                </a:solidFill>
              </a:rPr>
              <a:t>medidas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prevenção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priorização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áreas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risco</a:t>
            </a:r>
            <a:r>
              <a:rPr sz="958" dirty="0">
                <a:solidFill>
                  <a:srgbClr val="545352"/>
                </a:solidFill>
              </a:rPr>
              <a:t> com um </a:t>
            </a:r>
            <a:r>
              <a:rPr sz="958" dirty="0" err="1">
                <a:solidFill>
                  <a:srgbClr val="545352"/>
                </a:solidFill>
              </a:rPr>
              <a:t>sistema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vigilância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capaz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detectar</a:t>
            </a:r>
            <a:r>
              <a:rPr sz="958" dirty="0">
                <a:solidFill>
                  <a:srgbClr val="545352"/>
                </a:solidFill>
              </a:rPr>
              <a:t> um </a:t>
            </a:r>
            <a:r>
              <a:rPr sz="958" dirty="0" err="1">
                <a:solidFill>
                  <a:srgbClr val="545352"/>
                </a:solidFill>
              </a:rPr>
              <a:t>foco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febre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aftosa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rápido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possível</a:t>
            </a:r>
            <a:r>
              <a:rPr sz="958" dirty="0">
                <a:solidFill>
                  <a:srgbClr val="545352"/>
                </a:solidFill>
              </a:rPr>
              <a:t> </a:t>
            </a:r>
          </a:p>
          <a:p>
            <a:pPr algn="just"/>
            <a:r>
              <a:rPr dirty="0"/>
              <a:t/>
            </a:r>
            <a:br>
              <a:rPr dirty="0"/>
            </a:br>
            <a:r>
              <a:rPr sz="958" dirty="0" err="1">
                <a:solidFill>
                  <a:srgbClr val="545352"/>
                </a:solidFill>
              </a:rPr>
              <a:t>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desafios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nossa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região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passa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características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ímpar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como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nossas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fronteiras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internacionais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err="1">
                <a:solidFill>
                  <a:srgbClr val="545352"/>
                </a:solidFill>
              </a:rPr>
              <a:t>Paraguai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Bolívia</a:t>
            </a:r>
            <a:r>
              <a:rPr sz="958" dirty="0">
                <a:solidFill>
                  <a:srgbClr val="545352"/>
                </a:solidFill>
              </a:rPr>
              <a:t>, de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>
                <a:solidFill>
                  <a:srgbClr val="545352"/>
                </a:solidFill>
              </a:rPr>
              <a:t>1.500 Km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passando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12 </a:t>
            </a:r>
            <a:r>
              <a:rPr sz="958" b="1" dirty="0" err="1">
                <a:solidFill>
                  <a:srgbClr val="545352"/>
                </a:solidFill>
              </a:rPr>
              <a:t>municípios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temos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também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região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b="1" dirty="0">
                <a:solidFill>
                  <a:srgbClr val="545352"/>
                </a:solidFill>
              </a:rPr>
              <a:t>Pantanal </a:t>
            </a:r>
            <a:r>
              <a:rPr sz="958" dirty="0">
                <a:solidFill>
                  <a:srgbClr val="545352"/>
                </a:solidFill>
              </a:rPr>
              <a:t>com </a:t>
            </a:r>
            <a:r>
              <a:rPr sz="958" dirty="0" err="1">
                <a:solidFill>
                  <a:srgbClr val="545352"/>
                </a:solidFill>
              </a:rPr>
              <a:t>grandes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propriedades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dificuldades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acesso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manejo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além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grande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quantidade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assentamentos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aldeias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indígenas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locais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susceptíveis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irregular 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produtos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contato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direto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aglomeração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propriedades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  <a:p>
            <a:pPr algn="just"/>
            <a:r>
              <a:rPr dirty="0"/>
              <a:t/>
            </a:r>
            <a:br>
              <a:rPr dirty="0"/>
            </a:br>
            <a:endParaRPr dirty="0"/>
          </a:p>
          <a:p>
            <a:pPr algn="just"/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11175" y="720549"/>
            <a:ext cx="3614230" cy="3259578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106564" y="148595"/>
            <a:ext cx="3428098" cy="50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56" dirty="0">
                <a:solidFill>
                  <a:srgbClr val="545352"/>
                </a:solidFill>
              </a:rPr>
              <a:t>TRÂNSITO </a:t>
            </a:r>
            <a:r>
              <a:rPr sz="2456" dirty="0" smtClean="0">
                <a:solidFill>
                  <a:srgbClr val="545352"/>
                </a:solidFill>
              </a:rPr>
              <a:t>202</a:t>
            </a:r>
            <a:r>
              <a:rPr lang="pt-BR" sz="2456" dirty="0" smtClean="0">
                <a:solidFill>
                  <a:srgbClr val="545352"/>
                </a:solidFill>
              </a:rPr>
              <a:t>1</a:t>
            </a:r>
            <a:endParaRPr sz="2456" dirty="0">
              <a:solidFill>
                <a:srgbClr val="54535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525" y="1080466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Aglomeração</a:t>
            </a:r>
            <a:r>
              <a:rPr sz="1438" b="1" dirty="0">
                <a:solidFill>
                  <a:srgbClr val="545352"/>
                </a:solidFill>
              </a:rPr>
              <a:t> com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comercial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6593548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BOVINOS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r>
              <a:rPr sz="2493" dirty="0" smtClean="0">
                <a:solidFill>
                  <a:srgbClr val="545352"/>
                </a:solidFill>
              </a:rPr>
              <a:t> </a:t>
            </a:r>
            <a:r>
              <a:rPr sz="2493" dirty="0">
                <a:solidFill>
                  <a:srgbClr val="545352"/>
                </a:solidFill>
              </a:rPr>
              <a:t>| AGLOMERAÇÃO (</a:t>
            </a:r>
            <a:r>
              <a:rPr sz="2493" dirty="0" err="1">
                <a:solidFill>
                  <a:srgbClr val="545352"/>
                </a:solidFill>
              </a:rPr>
              <a:t>comercial</a:t>
            </a:r>
            <a:r>
              <a:rPr sz="2493" dirty="0">
                <a:solidFill>
                  <a:srgbClr val="545352"/>
                </a:solidFill>
              </a:rPr>
              <a:t>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2" y="1080466"/>
            <a:ext cx="4976820" cy="32346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3822" y="900315"/>
            <a:ext cx="2706393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Galinha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correspondeu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lang="pt-BR" sz="958" b="1" dirty="0" smtClean="0">
                <a:solidFill>
                  <a:srgbClr val="545352"/>
                </a:solidFill>
              </a:rPr>
              <a:t>10,15</a:t>
            </a:r>
            <a:r>
              <a:rPr sz="958" b="1" dirty="0" smtClean="0">
                <a:solidFill>
                  <a:srgbClr val="545352"/>
                </a:solidFill>
              </a:rPr>
              <a:t>% </a:t>
            </a:r>
            <a:r>
              <a:rPr sz="958" b="1" dirty="0">
                <a:solidFill>
                  <a:srgbClr val="545352"/>
                </a:solidFill>
              </a:rPr>
              <a:t>das GTAs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emitidas</a:t>
            </a:r>
            <a:r>
              <a:rPr sz="958" dirty="0">
                <a:solidFill>
                  <a:srgbClr val="545352"/>
                </a:solidFill>
              </a:rPr>
              <a:t> no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202</a:t>
            </a:r>
            <a:r>
              <a:rPr lang="pt-BR" sz="958" b="1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6</a:t>
            </a:r>
            <a:r>
              <a:rPr lang="pt-BR" sz="958" b="1" dirty="0" smtClean="0">
                <a:solidFill>
                  <a:srgbClr val="545352"/>
                </a:solidFill>
              </a:rPr>
              <a:t>76,16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Milhões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envolvendo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5</a:t>
            </a:r>
            <a:r>
              <a:rPr lang="pt-BR" sz="958" b="1" dirty="0" smtClean="0">
                <a:solidFill>
                  <a:srgbClr val="545352"/>
                </a:solidFill>
              </a:rPr>
              <a:t>11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Inscrições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Estaduais</a:t>
            </a:r>
            <a:r>
              <a:rPr sz="958" dirty="0">
                <a:solidFill>
                  <a:srgbClr val="545352"/>
                </a:solidFill>
              </a:rPr>
              <a:t>. As </a:t>
            </a:r>
            <a:r>
              <a:rPr sz="958" dirty="0" err="1">
                <a:solidFill>
                  <a:srgbClr val="545352"/>
                </a:solidFill>
              </a:rPr>
              <a:t>finalidades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declaradas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para 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Galinha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foram</a:t>
            </a:r>
            <a:r>
              <a:rPr sz="958" dirty="0">
                <a:solidFill>
                  <a:srgbClr val="545352"/>
                </a:solidFill>
              </a:rPr>
              <a:t>: </a:t>
            </a:r>
            <a:r>
              <a:rPr lang="pt-BR" sz="958" b="1" dirty="0" smtClean="0">
                <a:solidFill>
                  <a:srgbClr val="545352"/>
                </a:solidFill>
              </a:rPr>
              <a:t>Abate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com </a:t>
            </a:r>
            <a:r>
              <a:rPr lang="pt-BR" sz="958" dirty="0" smtClean="0">
                <a:solidFill>
                  <a:srgbClr val="545352"/>
                </a:solidFill>
              </a:rPr>
              <a:t>71,35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lang="pt-BR" sz="958" b="1" dirty="0" smtClean="0">
                <a:solidFill>
                  <a:srgbClr val="545352"/>
                </a:solidFill>
              </a:rPr>
              <a:t>Engorda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com </a:t>
            </a:r>
            <a:r>
              <a:rPr lang="pt-BR" sz="958" dirty="0" smtClean="0">
                <a:solidFill>
                  <a:srgbClr val="545352"/>
                </a:solidFill>
              </a:rPr>
              <a:t>15,19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lang="pt-BR" sz="958" b="1" dirty="0" smtClean="0">
                <a:solidFill>
                  <a:srgbClr val="545352"/>
                </a:solidFill>
              </a:rPr>
              <a:t>Incubação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lang="pt-BR" sz="958" dirty="0" smtClean="0">
                <a:solidFill>
                  <a:srgbClr val="545352"/>
                </a:solidFill>
              </a:rPr>
              <a:t>11,47</a:t>
            </a:r>
            <a:r>
              <a:rPr sz="958" dirty="0" smtClean="0">
                <a:solidFill>
                  <a:srgbClr val="545352"/>
                </a:solidFill>
              </a:rPr>
              <a:t>%.</a:t>
            </a: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dirty="0">
                <a:solidFill>
                  <a:srgbClr val="545352"/>
                </a:solidFill>
              </a:rPr>
              <a:t>* Durante 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2020 </a:t>
            </a:r>
            <a:r>
              <a:rPr sz="958" dirty="0" err="1">
                <a:solidFill>
                  <a:srgbClr val="545352"/>
                </a:solidFill>
              </a:rPr>
              <a:t>tivemos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mensal entre 48 e 56 </a:t>
            </a:r>
            <a:r>
              <a:rPr sz="958" dirty="0" err="1">
                <a:solidFill>
                  <a:srgbClr val="545352"/>
                </a:solidFill>
              </a:rPr>
              <a:t>milhões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galinha</a:t>
            </a:r>
            <a:r>
              <a:rPr sz="958" dirty="0">
                <a:solidFill>
                  <a:srgbClr val="545352"/>
                </a:solidFill>
              </a:rPr>
              <a:t> no Estado,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656,38 </a:t>
            </a:r>
            <a:r>
              <a:rPr sz="958" dirty="0" err="1">
                <a:solidFill>
                  <a:srgbClr val="545352"/>
                </a:solidFill>
              </a:rPr>
              <a:t>Milhões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</p:txBody>
      </p:sp>
      <p:sp>
        <p:nvSpPr>
          <p:cNvPr id="3" name="New shape"/>
          <p:cNvSpPr/>
          <p:nvPr/>
        </p:nvSpPr>
        <p:spPr>
          <a:xfrm>
            <a:off x="180134" y="179942"/>
            <a:ext cx="3428121" cy="535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28" dirty="0">
                <a:solidFill>
                  <a:srgbClr val="545352"/>
                </a:solidFill>
              </a:rPr>
              <a:t>GALINHA | </a:t>
            </a:r>
            <a:r>
              <a:rPr sz="2628" dirty="0" smtClean="0">
                <a:solidFill>
                  <a:srgbClr val="545352"/>
                </a:solidFill>
              </a:rPr>
              <a:t>20</a:t>
            </a:r>
            <a:r>
              <a:rPr lang="pt-BR" sz="2628" dirty="0" smtClean="0">
                <a:solidFill>
                  <a:srgbClr val="545352"/>
                </a:solidFill>
              </a:rPr>
              <a:t>21</a:t>
            </a:r>
            <a:endParaRPr sz="2628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" y="991890"/>
            <a:ext cx="5111636" cy="33713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900315"/>
            <a:ext cx="2706393" cy="32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Quantidade</a:t>
            </a:r>
            <a:r>
              <a:rPr sz="1438" dirty="0">
                <a:solidFill>
                  <a:srgbClr val="545352"/>
                </a:solidFill>
              </a:rPr>
              <a:t> de GTAs </a:t>
            </a:r>
            <a:r>
              <a:rPr sz="1438" dirty="0" err="1">
                <a:solidFill>
                  <a:srgbClr val="545352"/>
                </a:solidFill>
              </a:rPr>
              <a:t>emitidas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sz="958" dirty="0">
                <a:solidFill>
                  <a:srgbClr val="545352"/>
                </a:solidFill>
              </a:rPr>
              <a:t> </a:t>
            </a:r>
            <a:br>
              <a:rPr sz="958" dirty="0">
                <a:solidFill>
                  <a:srgbClr val="545352"/>
                </a:solidFill>
              </a:rPr>
            </a:b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80149" y="179708"/>
            <a:ext cx="3428176" cy="53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07" dirty="0">
                <a:solidFill>
                  <a:srgbClr val="545352"/>
                </a:solidFill>
              </a:rPr>
              <a:t>GALINHA | </a:t>
            </a:r>
            <a:r>
              <a:rPr sz="2607" dirty="0" smtClean="0">
                <a:solidFill>
                  <a:srgbClr val="545352"/>
                </a:solidFill>
              </a:rPr>
              <a:t>202</a:t>
            </a:r>
            <a:r>
              <a:rPr lang="pt-BR" sz="2607" dirty="0" smtClean="0">
                <a:solidFill>
                  <a:srgbClr val="545352"/>
                </a:solidFill>
              </a:rPr>
              <a:t>1</a:t>
            </a:r>
            <a:endParaRPr sz="2607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56" y="991890"/>
            <a:ext cx="3744316" cy="32068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84908" y="3728194"/>
            <a:ext cx="5085952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28168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128844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852" y="179708"/>
            <a:ext cx="3591404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GALINHA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ABATE</a:t>
            </a:r>
          </a:p>
        </p:txBody>
      </p:sp>
      <p:sp>
        <p:nvSpPr>
          <p:cNvPr id="11" name="Seta para Baixo 10"/>
          <p:cNvSpPr/>
          <p:nvPr/>
        </p:nvSpPr>
        <p:spPr>
          <a:xfrm rot="10800000">
            <a:off x="5851786" y="325364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626844" y="473932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*(1,5%)</a:t>
            </a:r>
            <a:endParaRPr lang="pt-BR" sz="8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95" y="1161702"/>
            <a:ext cx="2572258" cy="221732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02" y="1167066"/>
            <a:ext cx="2712548" cy="23508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625" y="223857"/>
            <a:ext cx="1078976" cy="39368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158" y="223263"/>
            <a:ext cx="1007786" cy="4352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2782" y="900315"/>
            <a:ext cx="3066543" cy="32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r>
              <a:rPr sz="958" b="1" dirty="0" smtClean="0">
                <a:solidFill>
                  <a:srgbClr val="545352"/>
                </a:solidFill>
              </a:rPr>
              <a:t>* </a:t>
            </a:r>
            <a:r>
              <a:rPr sz="958" b="1" dirty="0">
                <a:solidFill>
                  <a:srgbClr val="545352"/>
                </a:solidFill>
              </a:rPr>
              <a:t>É </a:t>
            </a:r>
            <a:r>
              <a:rPr sz="958" b="1" dirty="0" err="1">
                <a:solidFill>
                  <a:srgbClr val="545352"/>
                </a:solidFill>
              </a:rPr>
              <a:t>possível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identificar</a:t>
            </a:r>
            <a:r>
              <a:rPr sz="958" b="1" dirty="0">
                <a:solidFill>
                  <a:srgbClr val="545352"/>
                </a:solidFill>
              </a:rPr>
              <a:t> um </a:t>
            </a:r>
            <a:r>
              <a:rPr sz="958" b="1" dirty="0" err="1">
                <a:solidFill>
                  <a:srgbClr val="545352"/>
                </a:solidFill>
              </a:rPr>
              <a:t>fluxo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mais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intenso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nos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sentidos</a:t>
            </a:r>
            <a:r>
              <a:rPr sz="958" b="1" dirty="0">
                <a:solidFill>
                  <a:srgbClr val="545352"/>
                </a:solidFill>
              </a:rPr>
              <a:t>:</a:t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b="1" dirty="0" err="1">
                <a:solidFill>
                  <a:srgbClr val="545352"/>
                </a:solidFill>
              </a:rPr>
              <a:t>Sidrolândia</a:t>
            </a:r>
            <a:r>
              <a:rPr sz="958" b="1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Dourados</a:t>
            </a:r>
            <a:r>
              <a:rPr sz="958" b="1" dirty="0">
                <a:solidFill>
                  <a:srgbClr val="545352"/>
                </a:solidFill>
              </a:rPr>
              <a:t>, </a:t>
            </a:r>
            <a:r>
              <a:rPr lang="pt-BR" sz="958" b="1" dirty="0" smtClean="0">
                <a:solidFill>
                  <a:srgbClr val="545352"/>
                </a:solidFill>
              </a:rPr>
              <a:t>Fátima do Sul, </a:t>
            </a:r>
            <a:r>
              <a:rPr sz="958" b="1" dirty="0" err="1" smtClean="0">
                <a:solidFill>
                  <a:srgbClr val="545352"/>
                </a:solidFill>
              </a:rPr>
              <a:t>Itaquiraí</a:t>
            </a:r>
            <a:r>
              <a:rPr sz="958" b="1" dirty="0" smtClean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Caarapó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Aparecida</a:t>
            </a:r>
            <a:r>
              <a:rPr sz="958" b="1" dirty="0">
                <a:solidFill>
                  <a:srgbClr val="545352"/>
                </a:solidFill>
              </a:rPr>
              <a:t> do </a:t>
            </a:r>
            <a:r>
              <a:rPr sz="958" b="1" dirty="0" err="1" smtClean="0">
                <a:solidFill>
                  <a:srgbClr val="545352"/>
                </a:solidFill>
              </a:rPr>
              <a:t>Taboado</a:t>
            </a:r>
            <a:r>
              <a:rPr lang="pt-BR" sz="958" b="1" dirty="0" smtClean="0">
                <a:solidFill>
                  <a:srgbClr val="545352"/>
                </a:solidFill>
              </a:rPr>
              <a:t>.</a:t>
            </a: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3590217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GALINHA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r>
              <a:rPr sz="2493" dirty="0" smtClean="0">
                <a:solidFill>
                  <a:srgbClr val="545352"/>
                </a:solidFill>
              </a:rPr>
              <a:t> </a:t>
            </a:r>
            <a:r>
              <a:rPr sz="2493" dirty="0">
                <a:solidFill>
                  <a:srgbClr val="545352"/>
                </a:solidFill>
              </a:rPr>
              <a:t>| ABATE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3" y="692608"/>
            <a:ext cx="4787955" cy="37556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673" y="1080763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708"/>
            <a:ext cx="3590217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GALINHA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r>
              <a:rPr sz="2493" dirty="0" smtClean="0">
                <a:solidFill>
                  <a:srgbClr val="545352"/>
                </a:solidFill>
              </a:rPr>
              <a:t> </a:t>
            </a:r>
            <a:r>
              <a:rPr sz="2493" dirty="0">
                <a:solidFill>
                  <a:srgbClr val="545352"/>
                </a:solidFill>
              </a:rPr>
              <a:t>| ABATE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" y="1163343"/>
            <a:ext cx="4791364" cy="316015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84908" y="3656186"/>
            <a:ext cx="5013944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384152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344868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852" y="179708"/>
            <a:ext cx="4144765" cy="52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550" dirty="0">
                <a:solidFill>
                  <a:srgbClr val="545352"/>
                </a:solidFill>
              </a:rPr>
              <a:t>GALINHA | </a:t>
            </a:r>
            <a:r>
              <a:rPr sz="2550" dirty="0" smtClean="0">
                <a:solidFill>
                  <a:srgbClr val="545352"/>
                </a:solidFill>
              </a:rPr>
              <a:t>202</a:t>
            </a:r>
            <a:r>
              <a:rPr lang="pt-BR" sz="2550" dirty="0" smtClean="0">
                <a:solidFill>
                  <a:srgbClr val="545352"/>
                </a:solidFill>
              </a:rPr>
              <a:t>1</a:t>
            </a:r>
            <a:r>
              <a:rPr sz="2550" dirty="0" smtClean="0">
                <a:solidFill>
                  <a:srgbClr val="545352"/>
                </a:solidFill>
              </a:rPr>
              <a:t> </a:t>
            </a:r>
            <a:r>
              <a:rPr sz="2550" dirty="0">
                <a:solidFill>
                  <a:srgbClr val="545352"/>
                </a:solidFill>
              </a:rPr>
              <a:t>| ENGORDA</a:t>
            </a:r>
          </a:p>
        </p:txBody>
      </p:sp>
      <p:sp>
        <p:nvSpPr>
          <p:cNvPr id="11" name="Seta para Baixo 10"/>
          <p:cNvSpPr/>
          <p:nvPr/>
        </p:nvSpPr>
        <p:spPr>
          <a:xfrm rot="10800000">
            <a:off x="6381924" y="343818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56982" y="492386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*(5,82%)</a:t>
            </a:r>
            <a:endParaRPr lang="pt-BR" sz="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348" y="1080728"/>
            <a:ext cx="2668460" cy="220360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899" y="1077914"/>
            <a:ext cx="2670081" cy="214389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131" y="246379"/>
            <a:ext cx="1241699" cy="43523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176" y="267020"/>
            <a:ext cx="1031352" cy="4084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2336" y="899870"/>
            <a:ext cx="3066543" cy="324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dirty="0">
                <a:solidFill>
                  <a:srgbClr val="000000"/>
                </a:solidFill>
              </a:rPr>
              <a:t>* É </a:t>
            </a:r>
            <a:r>
              <a:rPr sz="958" dirty="0" err="1">
                <a:solidFill>
                  <a:srgbClr val="000000"/>
                </a:solidFill>
              </a:rPr>
              <a:t>possível</a:t>
            </a:r>
            <a:r>
              <a:rPr sz="958" dirty="0">
                <a:solidFill>
                  <a:srgbClr val="000000"/>
                </a:solidFill>
              </a:rPr>
              <a:t> </a:t>
            </a:r>
            <a:r>
              <a:rPr sz="958" dirty="0" err="1">
                <a:solidFill>
                  <a:srgbClr val="000000"/>
                </a:solidFill>
              </a:rPr>
              <a:t>identificar</a:t>
            </a:r>
            <a:r>
              <a:rPr sz="958" dirty="0">
                <a:solidFill>
                  <a:srgbClr val="000000"/>
                </a:solidFill>
              </a:rPr>
              <a:t> um </a:t>
            </a:r>
            <a:r>
              <a:rPr sz="958" dirty="0" err="1">
                <a:solidFill>
                  <a:srgbClr val="000000"/>
                </a:solidFill>
              </a:rPr>
              <a:t>fluxo</a:t>
            </a:r>
            <a:r>
              <a:rPr sz="958" dirty="0">
                <a:solidFill>
                  <a:srgbClr val="000000"/>
                </a:solidFill>
              </a:rPr>
              <a:t> para outros </a:t>
            </a:r>
            <a:r>
              <a:rPr sz="958" dirty="0" err="1">
                <a:solidFill>
                  <a:srgbClr val="000000"/>
                </a:solidFill>
              </a:rPr>
              <a:t>Estados</a:t>
            </a:r>
            <a:r>
              <a:rPr sz="958" dirty="0">
                <a:solidFill>
                  <a:srgbClr val="000000"/>
                </a:solidFill>
              </a:rPr>
              <a:t>, </a:t>
            </a:r>
            <a:r>
              <a:rPr sz="958" dirty="0" err="1">
                <a:solidFill>
                  <a:srgbClr val="000000"/>
                </a:solidFill>
              </a:rPr>
              <a:t>indicando</a:t>
            </a:r>
            <a:r>
              <a:rPr sz="958" dirty="0">
                <a:solidFill>
                  <a:srgbClr val="000000"/>
                </a:solidFill>
              </a:rPr>
              <a:t> o </a:t>
            </a:r>
            <a:r>
              <a:rPr sz="958" dirty="0" err="1">
                <a:solidFill>
                  <a:srgbClr val="000000"/>
                </a:solidFill>
              </a:rPr>
              <a:t>potencial</a:t>
            </a:r>
            <a:r>
              <a:rPr sz="958" dirty="0">
                <a:solidFill>
                  <a:srgbClr val="000000"/>
                </a:solidFill>
              </a:rPr>
              <a:t> do Estado </a:t>
            </a:r>
            <a:r>
              <a:rPr sz="958" dirty="0" err="1">
                <a:solidFill>
                  <a:srgbClr val="000000"/>
                </a:solidFill>
              </a:rPr>
              <a:t>em</a:t>
            </a:r>
            <a:r>
              <a:rPr sz="958" dirty="0">
                <a:solidFill>
                  <a:srgbClr val="000000"/>
                </a:solidFill>
              </a:rPr>
              <a:t> </a:t>
            </a:r>
            <a:r>
              <a:rPr sz="958" dirty="0" err="1">
                <a:solidFill>
                  <a:srgbClr val="000000"/>
                </a:solidFill>
              </a:rPr>
              <a:t>exportar</a:t>
            </a:r>
            <a:r>
              <a:rPr sz="958" dirty="0">
                <a:solidFill>
                  <a:srgbClr val="000000"/>
                </a:solidFill>
              </a:rPr>
              <a:t> </a:t>
            </a:r>
            <a:r>
              <a:rPr sz="958" dirty="0" err="1">
                <a:solidFill>
                  <a:srgbClr val="000000"/>
                </a:solidFill>
              </a:rPr>
              <a:t>pintinhos</a:t>
            </a:r>
            <a:r>
              <a:rPr sz="958" dirty="0">
                <a:solidFill>
                  <a:srgbClr val="000000"/>
                </a:solidFill>
              </a:rPr>
              <a:t> de 01 </a:t>
            </a:r>
            <a:r>
              <a:rPr sz="958" dirty="0" err="1">
                <a:solidFill>
                  <a:srgbClr val="000000"/>
                </a:solidFill>
              </a:rPr>
              <a:t>dia</a:t>
            </a:r>
            <a:r>
              <a:rPr sz="958" dirty="0">
                <a:solidFill>
                  <a:srgbClr val="000000"/>
                </a:solidFill>
              </a:rPr>
              <a:t> para </a:t>
            </a:r>
            <a:r>
              <a:rPr sz="958" dirty="0" err="1">
                <a:solidFill>
                  <a:srgbClr val="000000"/>
                </a:solidFill>
              </a:rPr>
              <a:t>corte</a:t>
            </a:r>
            <a:r>
              <a:rPr sz="958" dirty="0">
                <a:solidFill>
                  <a:srgbClr val="000000"/>
                </a:solidFill>
              </a:rPr>
              <a:t>.</a:t>
            </a:r>
            <a:br>
              <a:rPr sz="958" dirty="0">
                <a:solidFill>
                  <a:srgbClr val="000000"/>
                </a:solidFill>
              </a:rPr>
            </a:br>
            <a:endParaRPr sz="958" dirty="0">
              <a:solidFill>
                <a:srgbClr val="000000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852" y="179559"/>
            <a:ext cx="4022337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GALINHA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ENGORDA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0" y="847874"/>
            <a:ext cx="4752528" cy="34991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525" y="1080615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559"/>
            <a:ext cx="4022337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GALINHA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ENGORDA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8" y="1195625"/>
            <a:ext cx="4847899" cy="29646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84908" y="3836106"/>
            <a:ext cx="4941936" cy="5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Incubação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339341" y="747895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128844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704" y="179708"/>
            <a:ext cx="4319275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GALINHA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INCUBAÇÃO</a:t>
            </a:r>
          </a:p>
        </p:txBody>
      </p:sp>
      <p:sp>
        <p:nvSpPr>
          <p:cNvPr id="13" name="Seta para Baixo 12"/>
          <p:cNvSpPr/>
          <p:nvPr/>
        </p:nvSpPr>
        <p:spPr>
          <a:xfrm flipV="1">
            <a:off x="6496399" y="271810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271457" y="420378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*(2,26%)</a:t>
            </a:r>
            <a:endParaRPr lang="pt-BR" sz="8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56" y="1172815"/>
            <a:ext cx="2638049" cy="248069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740" y="1108046"/>
            <a:ext cx="3009899" cy="257651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173" y="232732"/>
            <a:ext cx="1089376" cy="40851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7508" y="235232"/>
            <a:ext cx="924625" cy="3876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58292" y="720549"/>
            <a:ext cx="3573346" cy="4143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just"/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seus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produtos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subprodutos</a:t>
            </a:r>
            <a:r>
              <a:rPr sz="958" dirty="0">
                <a:solidFill>
                  <a:srgbClr val="545352"/>
                </a:solidFill>
              </a:rPr>
              <a:t> é, </a:t>
            </a:r>
            <a:r>
              <a:rPr sz="958" dirty="0" err="1">
                <a:solidFill>
                  <a:srgbClr val="545352"/>
                </a:solidFill>
              </a:rPr>
              <a:t>reconhecidamente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das </a:t>
            </a:r>
            <a:r>
              <a:rPr sz="958" dirty="0" err="1">
                <a:solidFill>
                  <a:srgbClr val="545352"/>
                </a:solidFill>
              </a:rPr>
              <a:t>formas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importantes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transmissão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doenças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  <a:p>
            <a:pPr algn="just"/>
            <a:r>
              <a:rPr dirty="0"/>
              <a:t/>
            </a:r>
            <a:br>
              <a:rPr dirty="0"/>
            </a:br>
            <a:endParaRPr dirty="0"/>
          </a:p>
          <a:p>
            <a:pPr algn="just"/>
            <a:r>
              <a:rPr sz="958" dirty="0" err="1">
                <a:solidFill>
                  <a:srgbClr val="545352"/>
                </a:solidFill>
              </a:rPr>
              <a:t>Citado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vários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autores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enfatizado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i="1" dirty="0" err="1">
                <a:solidFill>
                  <a:srgbClr val="545352"/>
                </a:solidFill>
              </a:rPr>
              <a:t>Serrão</a:t>
            </a:r>
            <a:r>
              <a:rPr sz="958" b="1" i="1" dirty="0">
                <a:solidFill>
                  <a:srgbClr val="545352"/>
                </a:solidFill>
              </a:rPr>
              <a:t> et al.</a:t>
            </a:r>
            <a:r>
              <a:rPr sz="958" dirty="0">
                <a:solidFill>
                  <a:srgbClr val="545352"/>
                </a:solidFill>
              </a:rPr>
              <a:t> (1991), o </a:t>
            </a:r>
            <a:r>
              <a:rPr sz="958" dirty="0" err="1">
                <a:solidFill>
                  <a:srgbClr val="545352"/>
                </a:solidFill>
              </a:rPr>
              <a:t>estudo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monitoramento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bovinos</a:t>
            </a:r>
            <a:r>
              <a:rPr sz="958" dirty="0">
                <a:solidFill>
                  <a:srgbClr val="545352"/>
                </a:solidFill>
              </a:rPr>
              <a:t> é </a:t>
            </a:r>
            <a:r>
              <a:rPr sz="958" dirty="0" err="1">
                <a:solidFill>
                  <a:srgbClr val="545352"/>
                </a:solidFill>
              </a:rPr>
              <a:t>considerado</a:t>
            </a:r>
            <a:r>
              <a:rPr sz="958" dirty="0">
                <a:solidFill>
                  <a:srgbClr val="545352"/>
                </a:solidFill>
              </a:rPr>
              <a:t> um </a:t>
            </a:r>
            <a:r>
              <a:rPr sz="958" b="1" dirty="0" err="1">
                <a:solidFill>
                  <a:srgbClr val="545352"/>
                </a:solidFill>
              </a:rPr>
              <a:t>elemento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básico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atividades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atenção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veterinária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particularmente</a:t>
            </a:r>
            <a:r>
              <a:rPr sz="958" dirty="0">
                <a:solidFill>
                  <a:srgbClr val="545352"/>
                </a:solidFill>
              </a:rPr>
              <a:t> se </a:t>
            </a:r>
            <a:r>
              <a:rPr sz="958" dirty="0" err="1">
                <a:solidFill>
                  <a:srgbClr val="545352"/>
                </a:solidFill>
              </a:rPr>
              <a:t>considerar</a:t>
            </a:r>
            <a:r>
              <a:rPr sz="958" dirty="0">
                <a:solidFill>
                  <a:srgbClr val="545352"/>
                </a:solidFill>
              </a:rPr>
              <a:t> que a </a:t>
            </a:r>
            <a:r>
              <a:rPr sz="958" dirty="0" err="1">
                <a:solidFill>
                  <a:srgbClr val="545352"/>
                </a:solidFill>
              </a:rPr>
              <a:t>manutenção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infecção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padrões</a:t>
            </a:r>
            <a:r>
              <a:rPr sz="958" dirty="0">
                <a:solidFill>
                  <a:srgbClr val="545352"/>
                </a:solidFill>
              </a:rPr>
              <a:t> 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transmissão</a:t>
            </a:r>
            <a:r>
              <a:rPr sz="958" b="1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febre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América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dirty="0" err="1">
                <a:solidFill>
                  <a:srgbClr val="545352"/>
                </a:solidFill>
              </a:rPr>
              <a:t>Sul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têm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sido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sobretudo,associados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sz="958" dirty="0" err="1">
                <a:solidFill>
                  <a:srgbClr val="545352"/>
                </a:solidFill>
              </a:rPr>
              <a:t>exploração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pecuária</a:t>
            </a:r>
            <a:r>
              <a:rPr sz="958" b="1" dirty="0">
                <a:solidFill>
                  <a:srgbClr val="545352"/>
                </a:solidFill>
              </a:rPr>
              <a:t> bovina </a:t>
            </a:r>
            <a:r>
              <a:rPr sz="958" dirty="0">
                <a:solidFill>
                  <a:srgbClr val="545352"/>
                </a:solidFill>
              </a:rPr>
              <a:t>(</a:t>
            </a:r>
            <a:r>
              <a:rPr sz="958" dirty="0" err="1">
                <a:solidFill>
                  <a:srgbClr val="545352"/>
                </a:solidFill>
              </a:rPr>
              <a:t>Panaftosa</a:t>
            </a:r>
            <a:r>
              <a:rPr sz="958" dirty="0">
                <a:solidFill>
                  <a:srgbClr val="545352"/>
                </a:solidFill>
              </a:rPr>
              <a:t>/OPS/OMS, 2015).</a:t>
            </a:r>
          </a:p>
          <a:p>
            <a:pPr algn="just"/>
            <a:r>
              <a:rPr dirty="0"/>
              <a:t/>
            </a:r>
            <a:br>
              <a:rPr dirty="0"/>
            </a:br>
            <a:endParaRPr dirty="0"/>
          </a:p>
          <a:p>
            <a:pPr algn="just"/>
            <a:r>
              <a:rPr sz="958" dirty="0" err="1">
                <a:solidFill>
                  <a:srgbClr val="545352"/>
                </a:solidFill>
              </a:rPr>
              <a:t>Considerando</a:t>
            </a:r>
            <a:r>
              <a:rPr sz="958" dirty="0">
                <a:solidFill>
                  <a:srgbClr val="545352"/>
                </a:solidFill>
              </a:rPr>
              <a:t> 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plano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estratégico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retirada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vacinação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febre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aftosa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elevando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b="1" dirty="0">
                <a:solidFill>
                  <a:srgbClr val="545352"/>
                </a:solidFill>
              </a:rPr>
              <a:t>“status”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sanitário</a:t>
            </a:r>
            <a:r>
              <a:rPr sz="958" dirty="0">
                <a:solidFill>
                  <a:srgbClr val="545352"/>
                </a:solidFill>
              </a:rPr>
              <a:t> do Estado para </a:t>
            </a:r>
            <a:r>
              <a:rPr sz="958" b="1" dirty="0">
                <a:solidFill>
                  <a:srgbClr val="545352"/>
                </a:solidFill>
              </a:rPr>
              <a:t>livre de </a:t>
            </a:r>
            <a:r>
              <a:rPr sz="958" b="1" dirty="0" err="1">
                <a:solidFill>
                  <a:srgbClr val="545352"/>
                </a:solidFill>
              </a:rPr>
              <a:t>aftosa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sem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vacinação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considerando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também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grande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extensão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fronteira</a:t>
            </a:r>
            <a:r>
              <a:rPr sz="958" dirty="0">
                <a:solidFill>
                  <a:srgbClr val="545352"/>
                </a:solidFill>
              </a:rPr>
              <a:t> do Estado com </a:t>
            </a:r>
            <a:r>
              <a:rPr sz="958" dirty="0" err="1">
                <a:solidFill>
                  <a:srgbClr val="545352"/>
                </a:solidFill>
              </a:rPr>
              <a:t>Paraguai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Bolívia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haverá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necessidade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controle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coibir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irregular</a:t>
            </a:r>
            <a:r>
              <a:rPr sz="958" b="1" dirty="0" smtClean="0">
                <a:solidFill>
                  <a:srgbClr val="545352"/>
                </a:solidFill>
              </a:rPr>
              <a:t>.</a:t>
            </a:r>
            <a:endParaRPr lang="pt-BR" sz="958" b="1" dirty="0" smtClean="0">
              <a:solidFill>
                <a:srgbClr val="545352"/>
              </a:solidFill>
            </a:endParaRPr>
          </a:p>
          <a:p>
            <a:pPr algn="just"/>
            <a:r>
              <a:rPr sz="958" b="1" dirty="0">
                <a:solidFill>
                  <a:srgbClr val="545352"/>
                </a:solidFill>
              </a:rPr>
              <a:t/>
            </a:r>
            <a:br>
              <a:rPr sz="958" b="1" dirty="0">
                <a:solidFill>
                  <a:srgbClr val="545352"/>
                </a:solidFill>
              </a:rPr>
            </a:br>
            <a:endParaRPr sz="95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316958" y="891883"/>
            <a:ext cx="4127708" cy="3093417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034556" y="127794"/>
            <a:ext cx="3428098" cy="50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56" dirty="0">
                <a:solidFill>
                  <a:srgbClr val="545352"/>
                </a:solidFill>
              </a:rPr>
              <a:t>TRÂNSITO </a:t>
            </a:r>
            <a:r>
              <a:rPr sz="2456" dirty="0" smtClean="0">
                <a:solidFill>
                  <a:srgbClr val="545352"/>
                </a:solidFill>
              </a:rPr>
              <a:t>202</a:t>
            </a:r>
            <a:r>
              <a:rPr lang="pt-BR" sz="2456" dirty="0" smtClean="0">
                <a:solidFill>
                  <a:srgbClr val="545352"/>
                </a:solidFill>
              </a:rPr>
              <a:t>1</a:t>
            </a:r>
            <a:endParaRPr sz="2456" dirty="0">
              <a:solidFill>
                <a:srgbClr val="54535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8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2187" y="775866"/>
            <a:ext cx="3066543" cy="324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Incubação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559"/>
            <a:ext cx="4319275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GALINHA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INCUBAÇÃO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0" y="798274"/>
            <a:ext cx="4768754" cy="35059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8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845501"/>
            <a:ext cx="2886981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Incubação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559"/>
            <a:ext cx="4380113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GALINHA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INCUBAÇÃO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0" y="919882"/>
            <a:ext cx="4888376" cy="32241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3524" y="900018"/>
            <a:ext cx="2706241" cy="32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Suínos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correspondeu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sz="958" b="1" dirty="0" smtClean="0">
                <a:solidFill>
                  <a:srgbClr val="545352"/>
                </a:solidFill>
              </a:rPr>
              <a:t>4,</a:t>
            </a:r>
            <a:r>
              <a:rPr lang="pt-BR" sz="958" b="1" dirty="0" smtClean="0">
                <a:solidFill>
                  <a:srgbClr val="545352"/>
                </a:solidFill>
              </a:rPr>
              <a:t>96</a:t>
            </a:r>
            <a:r>
              <a:rPr sz="958" b="1" dirty="0" smtClean="0">
                <a:solidFill>
                  <a:srgbClr val="545352"/>
                </a:solidFill>
              </a:rPr>
              <a:t>% </a:t>
            </a:r>
            <a:r>
              <a:rPr sz="958" b="1" dirty="0">
                <a:solidFill>
                  <a:srgbClr val="545352"/>
                </a:solidFill>
              </a:rPr>
              <a:t>das GTAs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emitidas</a:t>
            </a:r>
            <a:r>
              <a:rPr sz="958" dirty="0">
                <a:solidFill>
                  <a:srgbClr val="545352"/>
                </a:solidFill>
              </a:rPr>
              <a:t> no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202</a:t>
            </a:r>
            <a:r>
              <a:rPr lang="pt-BR" sz="958" b="1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7,</a:t>
            </a:r>
            <a:r>
              <a:rPr lang="pt-BR" sz="958" b="1" dirty="0" smtClean="0">
                <a:solidFill>
                  <a:srgbClr val="545352"/>
                </a:solidFill>
              </a:rPr>
              <a:t>36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Milhões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envolvendo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lang="pt-BR" sz="958" b="1" dirty="0">
                <a:solidFill>
                  <a:srgbClr val="545352"/>
                </a:solidFill>
              </a:rPr>
              <a:t>5</a:t>
            </a:r>
            <a:r>
              <a:rPr lang="pt-BR" sz="958" b="1" dirty="0" smtClean="0">
                <a:solidFill>
                  <a:srgbClr val="545352"/>
                </a:solidFill>
              </a:rPr>
              <a:t>11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Inscrições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Estaduais</a:t>
            </a:r>
            <a:r>
              <a:rPr sz="958" dirty="0">
                <a:solidFill>
                  <a:srgbClr val="545352"/>
                </a:solidFill>
              </a:rPr>
              <a:t>. As </a:t>
            </a:r>
            <a:r>
              <a:rPr sz="958" dirty="0" err="1">
                <a:solidFill>
                  <a:srgbClr val="545352"/>
                </a:solidFill>
              </a:rPr>
              <a:t>finalidades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declaradas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para 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Suínos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foram</a:t>
            </a:r>
            <a:r>
              <a:rPr sz="958" dirty="0">
                <a:solidFill>
                  <a:srgbClr val="545352"/>
                </a:solidFill>
              </a:rPr>
              <a:t>: </a:t>
            </a:r>
            <a:r>
              <a:rPr sz="958" b="1" dirty="0">
                <a:solidFill>
                  <a:srgbClr val="545352"/>
                </a:solidFill>
              </a:rPr>
              <a:t>Abate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74,54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sz="958" b="1" dirty="0" err="1">
                <a:solidFill>
                  <a:srgbClr val="545352"/>
                </a:solidFill>
              </a:rPr>
              <a:t>Engorda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20,73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sz="958" b="1" dirty="0" err="1">
                <a:solidFill>
                  <a:srgbClr val="545352"/>
                </a:solidFill>
              </a:rPr>
              <a:t>Reprodução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lang="pt-BR" sz="958" dirty="0" smtClean="0">
                <a:solidFill>
                  <a:srgbClr val="545352"/>
                </a:solidFill>
              </a:rPr>
              <a:t>3,48</a:t>
            </a:r>
            <a:r>
              <a:rPr sz="958" dirty="0" smtClean="0">
                <a:solidFill>
                  <a:srgbClr val="545352"/>
                </a:solidFill>
              </a:rPr>
              <a:t>%.</a:t>
            </a: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  <a:p>
            <a:pPr algn="l"/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dirty="0">
                <a:solidFill>
                  <a:srgbClr val="545352"/>
                </a:solidFill>
              </a:rPr>
              <a:t>* Durante 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smtClean="0">
                <a:solidFill>
                  <a:srgbClr val="545352"/>
                </a:solidFill>
              </a:rPr>
              <a:t>202</a:t>
            </a:r>
            <a:r>
              <a:rPr lang="pt-BR" sz="958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tivemos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mensal entre </a:t>
            </a:r>
            <a:r>
              <a:rPr sz="958" dirty="0" smtClean="0">
                <a:solidFill>
                  <a:srgbClr val="545352"/>
                </a:solidFill>
              </a:rPr>
              <a:t>51</a:t>
            </a:r>
            <a:r>
              <a:rPr lang="pt-BR" sz="958" dirty="0" smtClean="0">
                <a:solidFill>
                  <a:srgbClr val="545352"/>
                </a:solidFill>
              </a:rPr>
              <a:t>8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lang="pt-BR" sz="958" dirty="0" smtClean="0">
                <a:solidFill>
                  <a:srgbClr val="545352"/>
                </a:solidFill>
              </a:rPr>
              <a:t>667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Mil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Suíno</a:t>
            </a:r>
            <a:r>
              <a:rPr sz="958" dirty="0">
                <a:solidFill>
                  <a:srgbClr val="545352"/>
                </a:solidFill>
              </a:rPr>
              <a:t> no Estado,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smtClean="0">
                <a:solidFill>
                  <a:srgbClr val="545352"/>
                </a:solidFill>
              </a:rPr>
              <a:t>7,</a:t>
            </a:r>
            <a:r>
              <a:rPr lang="pt-BR" sz="958" dirty="0" smtClean="0">
                <a:solidFill>
                  <a:srgbClr val="545352"/>
                </a:solidFill>
              </a:rPr>
              <a:t>36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Milhões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3428176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SUÍNO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endParaRPr sz="2493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68" y="991890"/>
            <a:ext cx="4961456" cy="299900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900167"/>
            <a:ext cx="2706393" cy="32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Quantidade</a:t>
            </a:r>
            <a:r>
              <a:rPr sz="1438" dirty="0">
                <a:solidFill>
                  <a:srgbClr val="545352"/>
                </a:solidFill>
              </a:rPr>
              <a:t> de GTAs </a:t>
            </a:r>
            <a:r>
              <a:rPr sz="1438" dirty="0" err="1">
                <a:solidFill>
                  <a:srgbClr val="545352"/>
                </a:solidFill>
              </a:rPr>
              <a:t>emitidas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sz="958" dirty="0">
                <a:solidFill>
                  <a:srgbClr val="545352"/>
                </a:solidFill>
              </a:rPr>
              <a:t> </a:t>
            </a:r>
            <a:br>
              <a:rPr sz="958" dirty="0">
                <a:solidFill>
                  <a:srgbClr val="545352"/>
                </a:solidFill>
              </a:rPr>
            </a:b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80000" y="179708"/>
            <a:ext cx="3428176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SUÍNO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endParaRPr sz="2493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40" y="991890"/>
            <a:ext cx="4253660" cy="3370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756916" y="3656186"/>
            <a:ext cx="5013944" cy="5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456160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202908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852" y="179708"/>
            <a:ext cx="3428176" cy="50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37" dirty="0">
                <a:solidFill>
                  <a:srgbClr val="545352"/>
                </a:solidFill>
              </a:rPr>
              <a:t>SUÍNO | </a:t>
            </a:r>
            <a:r>
              <a:rPr sz="2437" dirty="0" smtClean="0">
                <a:solidFill>
                  <a:srgbClr val="545352"/>
                </a:solidFill>
              </a:rPr>
              <a:t>202</a:t>
            </a:r>
            <a:r>
              <a:rPr lang="pt-BR" sz="2437" dirty="0" smtClean="0">
                <a:solidFill>
                  <a:srgbClr val="545352"/>
                </a:solidFill>
              </a:rPr>
              <a:t>1</a:t>
            </a:r>
            <a:r>
              <a:rPr sz="2437" dirty="0" smtClean="0">
                <a:solidFill>
                  <a:srgbClr val="545352"/>
                </a:solidFill>
              </a:rPr>
              <a:t> </a:t>
            </a:r>
            <a:r>
              <a:rPr sz="2437" dirty="0">
                <a:solidFill>
                  <a:srgbClr val="545352"/>
                </a:solidFill>
              </a:rPr>
              <a:t>| ABATE</a:t>
            </a:r>
          </a:p>
        </p:txBody>
      </p:sp>
      <p:sp>
        <p:nvSpPr>
          <p:cNvPr id="11" name="Seta para Baixo 10"/>
          <p:cNvSpPr/>
          <p:nvPr/>
        </p:nvSpPr>
        <p:spPr>
          <a:xfrm rot="10800000">
            <a:off x="5773723" y="428084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548781" y="576652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*(2,10%)</a:t>
            </a:r>
            <a:endParaRPr lang="pt-BR" sz="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20" y="1080728"/>
            <a:ext cx="2777939" cy="23033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77" y="1080728"/>
            <a:ext cx="2558701" cy="223938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666" y="287655"/>
            <a:ext cx="1069732" cy="45369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9660" y="287655"/>
            <a:ext cx="1233582" cy="4667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1892" y="899574"/>
            <a:ext cx="3066392" cy="324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600" y="179589"/>
            <a:ext cx="3428098" cy="4946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385" dirty="0">
                <a:solidFill>
                  <a:srgbClr val="000000"/>
                </a:solidFill>
              </a:rPr>
              <a:t>SUÍNO | </a:t>
            </a:r>
            <a:r>
              <a:rPr sz="2385" dirty="0" smtClean="0">
                <a:solidFill>
                  <a:srgbClr val="000000"/>
                </a:solidFill>
              </a:rPr>
              <a:t>20</a:t>
            </a:r>
            <a:r>
              <a:rPr lang="pt-BR" sz="2385" dirty="0" smtClean="0">
                <a:solidFill>
                  <a:srgbClr val="000000"/>
                </a:solidFill>
              </a:rPr>
              <a:t>21</a:t>
            </a:r>
            <a:r>
              <a:rPr sz="2385" dirty="0" smtClean="0">
                <a:solidFill>
                  <a:srgbClr val="000000"/>
                </a:solidFill>
              </a:rPr>
              <a:t> </a:t>
            </a:r>
            <a:r>
              <a:rPr sz="2385" dirty="0">
                <a:solidFill>
                  <a:srgbClr val="000000"/>
                </a:solidFill>
              </a:rPr>
              <a:t>| ABATE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2" y="775866"/>
            <a:ext cx="4680520" cy="36713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1080466"/>
            <a:ext cx="2886839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>
                <a:solidFill>
                  <a:srgbClr val="545352"/>
                </a:solidFill>
              </a:rPr>
              <a:t>Abate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559"/>
            <a:ext cx="3428176" cy="49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380" dirty="0">
                <a:solidFill>
                  <a:srgbClr val="545352"/>
                </a:solidFill>
              </a:rPr>
              <a:t>SUÍNO | </a:t>
            </a:r>
            <a:r>
              <a:rPr sz="2380" dirty="0" smtClean="0">
                <a:solidFill>
                  <a:srgbClr val="545352"/>
                </a:solidFill>
              </a:rPr>
              <a:t>202</a:t>
            </a:r>
            <a:r>
              <a:rPr lang="pt-BR" sz="2380" dirty="0" smtClean="0">
                <a:solidFill>
                  <a:srgbClr val="545352"/>
                </a:solidFill>
              </a:rPr>
              <a:t>1</a:t>
            </a:r>
            <a:r>
              <a:rPr sz="2380" dirty="0" smtClean="0">
                <a:solidFill>
                  <a:srgbClr val="545352"/>
                </a:solidFill>
              </a:rPr>
              <a:t> </a:t>
            </a:r>
            <a:r>
              <a:rPr sz="2380" dirty="0">
                <a:solidFill>
                  <a:srgbClr val="545352"/>
                </a:solidFill>
              </a:rPr>
              <a:t>| ABATE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08" y="1206432"/>
            <a:ext cx="4744068" cy="30978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84908" y="3692090"/>
            <a:ext cx="5157960" cy="5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384152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130900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852" y="179708"/>
            <a:ext cx="3783873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SUÍNO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r>
              <a:rPr sz="2493" dirty="0" smtClean="0">
                <a:solidFill>
                  <a:srgbClr val="545352"/>
                </a:solidFill>
              </a:rPr>
              <a:t> </a:t>
            </a:r>
            <a:r>
              <a:rPr sz="2493" dirty="0">
                <a:solidFill>
                  <a:srgbClr val="545352"/>
                </a:solidFill>
              </a:rPr>
              <a:t>| ENGORDA</a:t>
            </a:r>
          </a:p>
        </p:txBody>
      </p:sp>
      <p:sp>
        <p:nvSpPr>
          <p:cNvPr id="11" name="Seta para Baixo 10"/>
          <p:cNvSpPr/>
          <p:nvPr/>
        </p:nvSpPr>
        <p:spPr>
          <a:xfrm rot="10800000" flipV="1">
            <a:off x="5768462" y="428084"/>
            <a:ext cx="144016" cy="1728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543520" y="576652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*(8,29%)</a:t>
            </a:r>
            <a:endParaRPr lang="pt-BR" sz="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911" y="1080728"/>
            <a:ext cx="2938076" cy="245687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868" y="1076214"/>
            <a:ext cx="2771663" cy="232715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657" y="247095"/>
            <a:ext cx="983795" cy="37812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9901" y="272882"/>
            <a:ext cx="833973" cy="3523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410820" y="703858"/>
            <a:ext cx="3066392" cy="324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Fluxo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sz="958" dirty="0">
                <a:solidFill>
                  <a:srgbClr val="545352"/>
                </a:solidFill>
              </a:rPr>
              <a:t>* </a:t>
            </a:r>
            <a:r>
              <a:rPr sz="958" dirty="0" err="1">
                <a:solidFill>
                  <a:srgbClr val="545352"/>
                </a:solidFill>
              </a:rPr>
              <a:t>Fluxo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demonstra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dois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maiores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polos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criação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Suínos</a:t>
            </a:r>
            <a:r>
              <a:rPr sz="958" dirty="0">
                <a:solidFill>
                  <a:srgbClr val="545352"/>
                </a:solidFill>
              </a:rPr>
              <a:t> no Estado, </a:t>
            </a:r>
            <a:r>
              <a:rPr sz="958" dirty="0" err="1">
                <a:solidFill>
                  <a:srgbClr val="545352"/>
                </a:solidFill>
              </a:rPr>
              <a:t>Dourados</a:t>
            </a:r>
            <a:r>
              <a:rPr sz="958" dirty="0">
                <a:solidFill>
                  <a:srgbClr val="545352"/>
                </a:solidFill>
              </a:rPr>
              <a:t> e São Gabriel</a:t>
            </a: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555" y="179559"/>
            <a:ext cx="3561583" cy="49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380" dirty="0">
                <a:solidFill>
                  <a:srgbClr val="000000"/>
                </a:solidFill>
              </a:rPr>
              <a:t>SUÍNO | </a:t>
            </a:r>
            <a:r>
              <a:rPr sz="2380" dirty="0" smtClean="0">
                <a:solidFill>
                  <a:srgbClr val="000000"/>
                </a:solidFill>
              </a:rPr>
              <a:t>202</a:t>
            </a:r>
            <a:r>
              <a:rPr lang="pt-BR" sz="2380" dirty="0" smtClean="0">
                <a:solidFill>
                  <a:srgbClr val="000000"/>
                </a:solidFill>
              </a:rPr>
              <a:t>1</a:t>
            </a:r>
            <a:r>
              <a:rPr sz="2380" dirty="0" smtClean="0">
                <a:solidFill>
                  <a:srgbClr val="000000"/>
                </a:solidFill>
              </a:rPr>
              <a:t> </a:t>
            </a:r>
            <a:r>
              <a:rPr sz="2380" dirty="0">
                <a:solidFill>
                  <a:srgbClr val="000000"/>
                </a:solidFill>
              </a:rPr>
              <a:t>| ENGORDA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4" y="771719"/>
            <a:ext cx="4752528" cy="37278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2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228" y="1080319"/>
            <a:ext cx="2886839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Distribuição</a:t>
            </a:r>
            <a:r>
              <a:rPr sz="1438" b="1" dirty="0">
                <a:solidFill>
                  <a:srgbClr val="545352"/>
                </a:solidFill>
              </a:rPr>
              <a:t> mensal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r>
              <a:rPr sz="1438" b="1" dirty="0">
                <a:solidFill>
                  <a:srgbClr val="545352"/>
                </a:solidFill>
              </a:rPr>
              <a:t/>
            </a:r>
            <a:br>
              <a:rPr sz="1438" b="1" dirty="0">
                <a:solidFill>
                  <a:srgbClr val="545352"/>
                </a:solidFill>
              </a:rPr>
            </a:br>
            <a:endParaRPr sz="1438" b="1" dirty="0">
              <a:solidFill>
                <a:srgbClr val="545352"/>
              </a:solidFill>
            </a:endParaRPr>
          </a:p>
          <a:p>
            <a:pPr algn="l"/>
            <a:endParaRPr dirty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79704" y="179559"/>
            <a:ext cx="3672129" cy="493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380" dirty="0">
                <a:solidFill>
                  <a:srgbClr val="545352"/>
                </a:solidFill>
              </a:rPr>
              <a:t>SUÍNO | </a:t>
            </a:r>
            <a:r>
              <a:rPr sz="2380" dirty="0" smtClean="0">
                <a:solidFill>
                  <a:srgbClr val="545352"/>
                </a:solidFill>
              </a:rPr>
              <a:t>202</a:t>
            </a:r>
            <a:r>
              <a:rPr lang="pt-BR" sz="2380" dirty="0" smtClean="0">
                <a:solidFill>
                  <a:srgbClr val="545352"/>
                </a:solidFill>
              </a:rPr>
              <a:t>1</a:t>
            </a:r>
            <a:r>
              <a:rPr sz="2380" dirty="0" smtClean="0">
                <a:solidFill>
                  <a:srgbClr val="545352"/>
                </a:solidFill>
              </a:rPr>
              <a:t> </a:t>
            </a:r>
            <a:r>
              <a:rPr sz="2380" dirty="0">
                <a:solidFill>
                  <a:srgbClr val="545352"/>
                </a:solidFill>
              </a:rPr>
              <a:t>| ENGORDA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0" y="991890"/>
            <a:ext cx="4899692" cy="31683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" y="0"/>
            <a:ext cx="8661400" cy="4873114"/>
          </a:xfrm>
          <a:prstGeom prst="rect">
            <a:avLst/>
          </a:prstGeom>
          <a:noFill/>
        </p:spPr>
      </p:pic>
      <p:sp>
        <p:nvSpPr>
          <p:cNvPr id="3" name="New shape"/>
          <p:cNvSpPr/>
          <p:nvPr/>
        </p:nvSpPr>
        <p:spPr>
          <a:xfrm>
            <a:off x="730300" y="847874"/>
            <a:ext cx="3168352" cy="4323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just"/>
            <a:r>
              <a:rPr sz="958" dirty="0">
                <a:solidFill>
                  <a:srgbClr val="545352"/>
                </a:solidFill>
              </a:rPr>
              <a:t>No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202</a:t>
            </a:r>
            <a:r>
              <a:rPr lang="pt-BR" sz="958" b="1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o Estado de </a:t>
            </a:r>
            <a:r>
              <a:rPr sz="958" dirty="0" err="1">
                <a:solidFill>
                  <a:srgbClr val="545352"/>
                </a:solidFill>
              </a:rPr>
              <a:t>Mato</a:t>
            </a:r>
            <a:r>
              <a:rPr sz="958" dirty="0">
                <a:solidFill>
                  <a:srgbClr val="545352"/>
                </a:solidFill>
              </a:rPr>
              <a:t> Grosso do </a:t>
            </a:r>
            <a:r>
              <a:rPr sz="958" dirty="0" err="1">
                <a:solidFill>
                  <a:srgbClr val="545352"/>
                </a:solidFill>
              </a:rPr>
              <a:t>Sul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emitiu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lang="pt-BR" sz="958" b="1" dirty="0" smtClean="0">
                <a:solidFill>
                  <a:srgbClr val="545352"/>
                </a:solidFill>
              </a:rPr>
              <a:t>578.800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Guias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Animal – GTA, para </a:t>
            </a:r>
            <a:r>
              <a:rPr lang="pt-BR" sz="958" dirty="0" smtClean="0">
                <a:solidFill>
                  <a:srgbClr val="545352"/>
                </a:solidFill>
              </a:rPr>
              <a:t>54.181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fichas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sanitárias</a:t>
            </a:r>
            <a:r>
              <a:rPr sz="958" dirty="0">
                <a:solidFill>
                  <a:srgbClr val="545352"/>
                </a:solidFill>
              </a:rPr>
              <a:t> entre </a:t>
            </a:r>
            <a:r>
              <a:rPr sz="958" dirty="0" err="1">
                <a:solidFill>
                  <a:srgbClr val="545352"/>
                </a:solidFill>
              </a:rPr>
              <a:t>origens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destinos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8</a:t>
            </a:r>
            <a:r>
              <a:rPr lang="pt-BR" sz="958" b="1" dirty="0" smtClean="0">
                <a:solidFill>
                  <a:srgbClr val="545352"/>
                </a:solidFill>
              </a:rPr>
              <a:t>48,6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Milhões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, com </a:t>
            </a:r>
            <a:r>
              <a:rPr sz="958" dirty="0" err="1">
                <a:solidFill>
                  <a:srgbClr val="545352"/>
                </a:solidFill>
              </a:rPr>
              <a:t>destaque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às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espécies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Bovina com </a:t>
            </a:r>
            <a:r>
              <a:rPr sz="958" b="1" dirty="0" smtClean="0">
                <a:solidFill>
                  <a:srgbClr val="545352"/>
                </a:solidFill>
              </a:rPr>
              <a:t>8</a:t>
            </a:r>
            <a:r>
              <a:rPr lang="pt-BR" sz="958" b="1" dirty="0" smtClean="0">
                <a:solidFill>
                  <a:srgbClr val="545352"/>
                </a:solidFill>
              </a:rPr>
              <a:t>0,26</a:t>
            </a:r>
            <a:r>
              <a:rPr sz="958" b="1" dirty="0" smtClean="0">
                <a:solidFill>
                  <a:srgbClr val="545352"/>
                </a:solidFill>
              </a:rPr>
              <a:t>%</a:t>
            </a:r>
            <a:r>
              <a:rPr sz="958" dirty="0" smtClean="0">
                <a:solidFill>
                  <a:srgbClr val="545352"/>
                </a:solidFill>
              </a:rPr>
              <a:t>, </a:t>
            </a:r>
            <a:r>
              <a:rPr sz="958" dirty="0">
                <a:solidFill>
                  <a:srgbClr val="222222"/>
                </a:solidFill>
              </a:rPr>
              <a:t>Gallus </a:t>
            </a:r>
            <a:r>
              <a:rPr sz="958" dirty="0" err="1">
                <a:solidFill>
                  <a:srgbClr val="222222"/>
                </a:solidFill>
              </a:rPr>
              <a:t>gallus</a:t>
            </a:r>
            <a:r>
              <a:rPr sz="958" dirty="0">
                <a:solidFill>
                  <a:srgbClr val="222222"/>
                </a:solidFill>
              </a:rPr>
              <a:t> </a:t>
            </a:r>
            <a:r>
              <a:rPr sz="958" dirty="0" err="1">
                <a:solidFill>
                  <a:srgbClr val="222222"/>
                </a:solidFill>
              </a:rPr>
              <a:t>domesticus</a:t>
            </a:r>
            <a:r>
              <a:rPr sz="958" dirty="0">
                <a:solidFill>
                  <a:srgbClr val="222222"/>
                </a:solidFill>
              </a:rPr>
              <a:t> (GALINHA)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10,15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sz="958" dirty="0" err="1">
                <a:solidFill>
                  <a:srgbClr val="545352"/>
                </a:solidFill>
              </a:rPr>
              <a:t>Suína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4,96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sz="958" dirty="0" err="1">
                <a:solidFill>
                  <a:srgbClr val="545352"/>
                </a:solidFill>
              </a:rPr>
              <a:t>Equina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3,1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das GTAs </a:t>
            </a:r>
            <a:r>
              <a:rPr sz="958" dirty="0" err="1">
                <a:solidFill>
                  <a:srgbClr val="545352"/>
                </a:solidFill>
              </a:rPr>
              <a:t>emitidas</a:t>
            </a:r>
            <a:r>
              <a:rPr sz="958" dirty="0">
                <a:solidFill>
                  <a:srgbClr val="545352"/>
                </a:solidFill>
              </a:rPr>
              <a:t>. </a:t>
            </a:r>
          </a:p>
          <a:p>
            <a:pPr algn="just"/>
            <a:endParaRPr dirty="0"/>
          </a:p>
          <a:p>
            <a:pPr algn="just"/>
            <a:r>
              <a:rPr sz="958" dirty="0" err="1">
                <a:solidFill>
                  <a:srgbClr val="545352"/>
                </a:solidFill>
              </a:rPr>
              <a:t>Dentro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deste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universo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movimentações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temos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algumas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características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entre </a:t>
            </a:r>
            <a:r>
              <a:rPr sz="958" dirty="0" err="1">
                <a:solidFill>
                  <a:srgbClr val="545352"/>
                </a:solidFill>
              </a:rPr>
              <a:t>regiões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sazonalidades</a:t>
            </a:r>
            <a:r>
              <a:rPr sz="958" dirty="0">
                <a:solidFill>
                  <a:srgbClr val="545352"/>
                </a:solidFill>
              </a:rPr>
              <a:t> entre as </a:t>
            </a:r>
            <a:r>
              <a:rPr sz="958" dirty="0" err="1">
                <a:solidFill>
                  <a:srgbClr val="545352"/>
                </a:solidFill>
              </a:rPr>
              <a:t>finalidades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  <a:p>
            <a:pPr algn="just"/>
            <a:endParaRPr dirty="0"/>
          </a:p>
          <a:p>
            <a:pPr algn="just"/>
            <a:r>
              <a:rPr sz="958" dirty="0" err="1">
                <a:solidFill>
                  <a:srgbClr val="545352"/>
                </a:solidFill>
              </a:rPr>
              <a:t>Dentre</a:t>
            </a:r>
            <a:r>
              <a:rPr sz="958" dirty="0">
                <a:solidFill>
                  <a:srgbClr val="545352"/>
                </a:solidFill>
              </a:rPr>
              <a:t> as </a:t>
            </a:r>
            <a:r>
              <a:rPr sz="958" dirty="0" err="1">
                <a:solidFill>
                  <a:srgbClr val="545352"/>
                </a:solidFill>
              </a:rPr>
              <a:t>regiões</a:t>
            </a:r>
            <a:r>
              <a:rPr sz="958" dirty="0">
                <a:solidFill>
                  <a:srgbClr val="545352"/>
                </a:solidFill>
              </a:rPr>
              <a:t> do Estado </a:t>
            </a:r>
            <a:r>
              <a:rPr sz="958" dirty="0" err="1">
                <a:solidFill>
                  <a:srgbClr val="545352"/>
                </a:solidFill>
              </a:rPr>
              <a:t>podemos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elencar</a:t>
            </a:r>
            <a:r>
              <a:rPr sz="958" dirty="0">
                <a:solidFill>
                  <a:srgbClr val="545352"/>
                </a:solidFill>
              </a:rPr>
              <a:t> Pantanal, </a:t>
            </a:r>
            <a:r>
              <a:rPr sz="958" dirty="0" err="1">
                <a:solidFill>
                  <a:srgbClr val="545352"/>
                </a:solidFill>
              </a:rPr>
              <a:t>Fronteira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Sudoeste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Planalto</a:t>
            </a:r>
            <a:r>
              <a:rPr sz="958" dirty="0">
                <a:solidFill>
                  <a:srgbClr val="545352"/>
                </a:solidFill>
              </a:rPr>
              <a:t> Central, </a:t>
            </a:r>
            <a:r>
              <a:rPr sz="958" dirty="0" err="1">
                <a:solidFill>
                  <a:srgbClr val="545352"/>
                </a:solidFill>
              </a:rPr>
              <a:t>Divisas</a:t>
            </a:r>
            <a:r>
              <a:rPr sz="958" dirty="0">
                <a:solidFill>
                  <a:srgbClr val="545352"/>
                </a:solidFill>
              </a:rPr>
              <a:t> de Estado e a </a:t>
            </a:r>
            <a:r>
              <a:rPr sz="958" dirty="0" err="1">
                <a:solidFill>
                  <a:srgbClr val="545352"/>
                </a:solidFill>
              </a:rPr>
              <a:t>Região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dirty="0" err="1">
                <a:solidFill>
                  <a:srgbClr val="545352"/>
                </a:solidFill>
              </a:rPr>
              <a:t>Nordeste</a:t>
            </a:r>
            <a:r>
              <a:rPr sz="958" dirty="0">
                <a:solidFill>
                  <a:srgbClr val="545352"/>
                </a:solidFill>
              </a:rPr>
              <a:t> do Estado. </a:t>
            </a:r>
            <a:r>
              <a:rPr sz="958" dirty="0" err="1">
                <a:solidFill>
                  <a:srgbClr val="545352"/>
                </a:solidFill>
              </a:rPr>
              <a:t>Essas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regiões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têm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características</a:t>
            </a:r>
            <a:r>
              <a:rPr sz="958" dirty="0">
                <a:solidFill>
                  <a:srgbClr val="545352"/>
                </a:solidFill>
              </a:rPr>
              <a:t> que as </a:t>
            </a:r>
            <a:r>
              <a:rPr sz="958" dirty="0" err="1">
                <a:solidFill>
                  <a:srgbClr val="545352"/>
                </a:solidFill>
              </a:rPr>
              <a:t>colocam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evidência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conforme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b="1" dirty="0" err="1">
                <a:solidFill>
                  <a:srgbClr val="545352"/>
                </a:solidFill>
              </a:rPr>
              <a:t>sazonalidade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finalidade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dinâmica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mercado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aptidão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econômica</a:t>
            </a:r>
            <a:r>
              <a:rPr sz="958" dirty="0">
                <a:solidFill>
                  <a:srgbClr val="545352"/>
                </a:solidFill>
              </a:rPr>
              <a:t>. </a:t>
            </a:r>
          </a:p>
          <a:p>
            <a:pPr algn="just"/>
            <a:endParaRPr dirty="0"/>
          </a:p>
          <a:p>
            <a:pPr algn="just"/>
            <a:r>
              <a:rPr sz="958" dirty="0">
                <a:solidFill>
                  <a:srgbClr val="545352"/>
                </a:solidFill>
              </a:rPr>
              <a:t>A </a:t>
            </a:r>
            <a:r>
              <a:rPr sz="958" dirty="0" err="1">
                <a:solidFill>
                  <a:srgbClr val="545352"/>
                </a:solidFill>
              </a:rPr>
              <a:t>emissão</a:t>
            </a:r>
            <a:r>
              <a:rPr sz="958" dirty="0">
                <a:solidFill>
                  <a:srgbClr val="545352"/>
                </a:solidFill>
              </a:rPr>
              <a:t> de GTAs do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smtClean="0">
                <a:solidFill>
                  <a:srgbClr val="545352"/>
                </a:solidFill>
              </a:rPr>
              <a:t>202</a:t>
            </a:r>
            <a:r>
              <a:rPr lang="pt-BR" sz="958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atingiu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valor mensal </a:t>
            </a:r>
            <a:r>
              <a:rPr sz="958" dirty="0" err="1">
                <a:solidFill>
                  <a:srgbClr val="545352"/>
                </a:solidFill>
              </a:rPr>
              <a:t>durante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mês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julho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onde</a:t>
            </a:r>
            <a:r>
              <a:rPr sz="958" dirty="0">
                <a:solidFill>
                  <a:srgbClr val="545352"/>
                </a:solidFill>
              </a:rPr>
              <a:t> se </a:t>
            </a:r>
            <a:r>
              <a:rPr sz="958" dirty="0" err="1">
                <a:solidFill>
                  <a:srgbClr val="545352"/>
                </a:solidFill>
              </a:rPr>
              <a:t>emitiu</a:t>
            </a:r>
            <a:r>
              <a:rPr sz="958" dirty="0">
                <a:solidFill>
                  <a:srgbClr val="545352"/>
                </a:solidFill>
              </a:rPr>
              <a:t> um total de </a:t>
            </a:r>
            <a:r>
              <a:rPr lang="pt-BR" sz="958" dirty="0" smtClean="0">
                <a:solidFill>
                  <a:srgbClr val="545352"/>
                </a:solidFill>
              </a:rPr>
              <a:t>57,9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mil GTAs, </a:t>
            </a:r>
            <a:r>
              <a:rPr sz="958" dirty="0" err="1">
                <a:solidFill>
                  <a:srgbClr val="545352"/>
                </a:solidFill>
              </a:rPr>
              <a:t>conforme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demonstra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gráfico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seguir</a:t>
            </a:r>
            <a:r>
              <a:rPr sz="958" dirty="0">
                <a:solidFill>
                  <a:srgbClr val="545352"/>
                </a:solidFill>
              </a:rPr>
              <a:t>:</a:t>
            </a:r>
          </a:p>
        </p:txBody>
      </p:sp>
      <p:sp>
        <p:nvSpPr>
          <p:cNvPr id="4" name="New shape"/>
          <p:cNvSpPr/>
          <p:nvPr/>
        </p:nvSpPr>
        <p:spPr>
          <a:xfrm>
            <a:off x="2962548" y="189674"/>
            <a:ext cx="3428098" cy="50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56" dirty="0">
                <a:solidFill>
                  <a:srgbClr val="545352"/>
                </a:solidFill>
              </a:rPr>
              <a:t>TRÂNSITO </a:t>
            </a:r>
            <a:r>
              <a:rPr sz="2456" dirty="0" smtClean="0">
                <a:solidFill>
                  <a:srgbClr val="545352"/>
                </a:solidFill>
              </a:rPr>
              <a:t>202</a:t>
            </a:r>
            <a:r>
              <a:rPr lang="pt-BR" sz="2456" dirty="0" smtClean="0">
                <a:solidFill>
                  <a:srgbClr val="545352"/>
                </a:solidFill>
              </a:rPr>
              <a:t>1</a:t>
            </a:r>
            <a:endParaRPr sz="2456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52" y="1024167"/>
            <a:ext cx="4536504" cy="29920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3524" y="900019"/>
            <a:ext cx="2661631" cy="324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Ovinos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Caprinos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correspondeu</a:t>
            </a:r>
            <a:r>
              <a:rPr sz="958" dirty="0">
                <a:solidFill>
                  <a:srgbClr val="545352"/>
                </a:solidFill>
              </a:rPr>
              <a:t> à 0,</a:t>
            </a:r>
            <a:r>
              <a:rPr lang="pt-BR" sz="958" dirty="0">
                <a:solidFill>
                  <a:srgbClr val="545352"/>
                </a:solidFill>
              </a:rPr>
              <a:t>00</a:t>
            </a:r>
            <a:r>
              <a:rPr sz="958" dirty="0">
                <a:solidFill>
                  <a:srgbClr val="545352"/>
                </a:solidFill>
              </a:rPr>
              <a:t>6% </a:t>
            </a:r>
            <a:r>
              <a:rPr sz="958" b="1" dirty="0">
                <a:solidFill>
                  <a:srgbClr val="545352"/>
                </a:solidFill>
              </a:rPr>
              <a:t>da </a:t>
            </a:r>
            <a:r>
              <a:rPr sz="958" b="1" dirty="0" err="1" smtClean="0">
                <a:solidFill>
                  <a:srgbClr val="545352"/>
                </a:solidFill>
              </a:rPr>
              <a:t>quantidade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transportados</a:t>
            </a:r>
            <a:r>
              <a:rPr sz="958" dirty="0">
                <a:solidFill>
                  <a:srgbClr val="545352"/>
                </a:solidFill>
              </a:rPr>
              <a:t> no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202</a:t>
            </a:r>
            <a:r>
              <a:rPr lang="pt-BR" sz="958" b="1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4</a:t>
            </a:r>
            <a:r>
              <a:rPr lang="pt-BR" sz="958" b="1" dirty="0" smtClean="0">
                <a:solidFill>
                  <a:srgbClr val="545352"/>
                </a:solidFill>
              </a:rPr>
              <a:t>7,6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Mil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envolvendo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lang="pt-BR" sz="958" b="1" dirty="0" smtClean="0">
                <a:solidFill>
                  <a:srgbClr val="545352"/>
                </a:solidFill>
              </a:rPr>
              <a:t>759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Inscrições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Estaduais</a:t>
            </a:r>
            <a:r>
              <a:rPr sz="958" dirty="0">
                <a:solidFill>
                  <a:srgbClr val="545352"/>
                </a:solidFill>
              </a:rPr>
              <a:t>. As </a:t>
            </a:r>
            <a:r>
              <a:rPr sz="958" dirty="0" err="1">
                <a:solidFill>
                  <a:srgbClr val="545352"/>
                </a:solidFill>
              </a:rPr>
              <a:t>finalidades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declaradas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para 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Ovinos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Caprinos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foram</a:t>
            </a:r>
            <a:r>
              <a:rPr sz="958" dirty="0">
                <a:solidFill>
                  <a:srgbClr val="545352"/>
                </a:solidFill>
              </a:rPr>
              <a:t>: </a:t>
            </a:r>
            <a:r>
              <a:rPr sz="958" b="1" dirty="0" err="1">
                <a:solidFill>
                  <a:srgbClr val="545352"/>
                </a:solidFill>
              </a:rPr>
              <a:t>Engorda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e com </a:t>
            </a:r>
            <a:r>
              <a:rPr sz="958" dirty="0" smtClean="0">
                <a:solidFill>
                  <a:srgbClr val="545352"/>
                </a:solidFill>
              </a:rPr>
              <a:t>5</a:t>
            </a:r>
            <a:r>
              <a:rPr lang="pt-BR" sz="958" dirty="0" smtClean="0">
                <a:solidFill>
                  <a:srgbClr val="545352"/>
                </a:solidFill>
              </a:rPr>
              <a:t>0,61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sz="958" b="1" dirty="0" err="1">
                <a:solidFill>
                  <a:srgbClr val="545352"/>
                </a:solidFill>
              </a:rPr>
              <a:t>Reprodução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smtClean="0">
                <a:solidFill>
                  <a:srgbClr val="545352"/>
                </a:solidFill>
              </a:rPr>
              <a:t>2</a:t>
            </a:r>
            <a:r>
              <a:rPr lang="pt-BR" sz="958" dirty="0" smtClean="0">
                <a:solidFill>
                  <a:srgbClr val="545352"/>
                </a:solidFill>
              </a:rPr>
              <a:t>3,16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sz="958" b="1" dirty="0">
                <a:solidFill>
                  <a:srgbClr val="545352"/>
                </a:solidFill>
              </a:rPr>
              <a:t>Abate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smtClean="0">
                <a:solidFill>
                  <a:srgbClr val="545352"/>
                </a:solidFill>
              </a:rPr>
              <a:t>1</a:t>
            </a:r>
            <a:r>
              <a:rPr lang="pt-BR" sz="958" dirty="0" smtClean="0">
                <a:solidFill>
                  <a:srgbClr val="545352"/>
                </a:solidFill>
              </a:rPr>
              <a:t>6,63</a:t>
            </a:r>
            <a:r>
              <a:rPr sz="958" dirty="0" smtClean="0">
                <a:solidFill>
                  <a:srgbClr val="545352"/>
                </a:solidFill>
              </a:rPr>
              <a:t>%.</a:t>
            </a: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  <a:p>
            <a:pPr algn="l"/>
            <a:endParaRPr dirty="0"/>
          </a:p>
          <a:p>
            <a:pPr algn="l"/>
            <a:r>
              <a:rPr sz="958" dirty="0">
                <a:solidFill>
                  <a:srgbClr val="545352"/>
                </a:solidFill>
              </a:rPr>
              <a:t>* A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Ovinos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Caprinos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exige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grande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atenção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por</a:t>
            </a:r>
            <a:r>
              <a:rPr sz="958" dirty="0">
                <a:solidFill>
                  <a:srgbClr val="545352"/>
                </a:solidFill>
              </a:rPr>
              <a:t> se </a:t>
            </a:r>
            <a:r>
              <a:rPr sz="958" dirty="0" err="1">
                <a:solidFill>
                  <a:srgbClr val="545352"/>
                </a:solidFill>
              </a:rPr>
              <a:t>tratar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susceptíveis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sz="958" dirty="0" err="1">
                <a:solidFill>
                  <a:srgbClr val="545352"/>
                </a:solidFill>
              </a:rPr>
              <a:t>Febre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Aftosa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</p:txBody>
      </p:sp>
      <p:sp>
        <p:nvSpPr>
          <p:cNvPr id="3" name="New shape"/>
          <p:cNvSpPr/>
          <p:nvPr/>
        </p:nvSpPr>
        <p:spPr>
          <a:xfrm>
            <a:off x="179852" y="179708"/>
            <a:ext cx="4177711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OVINOS E CAPRINOS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endParaRPr sz="2493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00" y="919882"/>
            <a:ext cx="4971473" cy="33123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900167"/>
            <a:ext cx="2706393" cy="3242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Quantidade</a:t>
            </a:r>
            <a:r>
              <a:rPr sz="1438" dirty="0">
                <a:solidFill>
                  <a:srgbClr val="545352"/>
                </a:solidFill>
              </a:rPr>
              <a:t> de GTAs </a:t>
            </a:r>
            <a:r>
              <a:rPr sz="1438" dirty="0" err="1">
                <a:solidFill>
                  <a:srgbClr val="545352"/>
                </a:solidFill>
              </a:rPr>
              <a:t>emitidas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sz="958" dirty="0">
                <a:solidFill>
                  <a:srgbClr val="545352"/>
                </a:solidFill>
              </a:rPr>
              <a:t> </a:t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79852" y="179559"/>
            <a:ext cx="4177711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OVINOS E CAPRINOS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endParaRPr sz="2493" dirty="0">
              <a:solidFill>
                <a:srgbClr val="54535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32" y="919882"/>
            <a:ext cx="4333807" cy="36137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828924" y="3764098"/>
            <a:ext cx="5085952" cy="5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2528168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16876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9852" y="179708"/>
            <a:ext cx="4177264" cy="51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93" dirty="0">
                <a:solidFill>
                  <a:srgbClr val="545352"/>
                </a:solidFill>
              </a:rPr>
              <a:t>OVINOS E CAPRINOS | </a:t>
            </a:r>
            <a:r>
              <a:rPr sz="2493" dirty="0" smtClean="0">
                <a:solidFill>
                  <a:srgbClr val="545352"/>
                </a:solidFill>
              </a:rPr>
              <a:t>202</a:t>
            </a:r>
            <a:r>
              <a:rPr lang="pt-BR" sz="2493" dirty="0" smtClean="0">
                <a:solidFill>
                  <a:srgbClr val="545352"/>
                </a:solidFill>
              </a:rPr>
              <a:t>1</a:t>
            </a:r>
            <a:endParaRPr sz="2493" dirty="0">
              <a:solidFill>
                <a:srgbClr val="545352"/>
              </a:solidFill>
            </a:endParaRPr>
          </a:p>
        </p:txBody>
      </p:sp>
      <p:sp>
        <p:nvSpPr>
          <p:cNvPr id="11" name="Seta para Baixo 10"/>
          <p:cNvSpPr/>
          <p:nvPr/>
        </p:nvSpPr>
        <p:spPr>
          <a:xfrm flipV="1">
            <a:off x="5632303" y="411854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407361" y="560422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*(0,84%)</a:t>
            </a:r>
            <a:endParaRPr lang="pt-BR" sz="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07" y="1080728"/>
            <a:ext cx="2621118" cy="227960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391" y="1029789"/>
            <a:ext cx="2762781" cy="231969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186" y="223776"/>
            <a:ext cx="921643" cy="39913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100" y="223776"/>
            <a:ext cx="1021451" cy="3843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58292" y="540308"/>
            <a:ext cx="5657313" cy="4323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just"/>
            <a:r>
              <a:rPr sz="958" dirty="0">
                <a:solidFill>
                  <a:srgbClr val="545352"/>
                </a:solidFill>
              </a:rPr>
              <a:t>A </a:t>
            </a:r>
            <a:r>
              <a:rPr sz="958" dirty="0" err="1">
                <a:solidFill>
                  <a:srgbClr val="545352"/>
                </a:solidFill>
              </a:rPr>
              <a:t>melhoria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desenvolvimento</a:t>
            </a:r>
            <a:r>
              <a:rPr sz="958" dirty="0">
                <a:solidFill>
                  <a:srgbClr val="545352"/>
                </a:solidFill>
              </a:rPr>
              <a:t> no </a:t>
            </a:r>
            <a:r>
              <a:rPr sz="958" b="1" dirty="0" err="1">
                <a:solidFill>
                  <a:srgbClr val="545352"/>
                </a:solidFill>
              </a:rPr>
              <a:t>sistema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vigilância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elevam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nível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confiabilidade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do </a:t>
            </a:r>
            <a:r>
              <a:rPr sz="958" dirty="0" err="1">
                <a:solidFill>
                  <a:srgbClr val="545352"/>
                </a:solidFill>
              </a:rPr>
              <a:t>nosso</a:t>
            </a:r>
            <a:r>
              <a:rPr sz="958" dirty="0">
                <a:solidFill>
                  <a:srgbClr val="545352"/>
                </a:solidFill>
              </a:rPr>
              <a:t> Estado </a:t>
            </a:r>
            <a:r>
              <a:rPr sz="958" dirty="0" err="1">
                <a:solidFill>
                  <a:srgbClr val="545352"/>
                </a:solidFill>
              </a:rPr>
              <a:t>juntamente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err="1">
                <a:solidFill>
                  <a:srgbClr val="545352"/>
                </a:solidFill>
              </a:rPr>
              <a:t>abertura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novos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mercados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valorização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direta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dirty="0" err="1">
                <a:solidFill>
                  <a:srgbClr val="545352"/>
                </a:solidFill>
              </a:rPr>
              <a:t>atividade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agropecuária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indireta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todo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b="1" dirty="0">
                <a:solidFill>
                  <a:srgbClr val="545352"/>
                </a:solidFill>
              </a:rPr>
              <a:t>Estado do </a:t>
            </a:r>
            <a:r>
              <a:rPr sz="958" b="1" dirty="0" err="1">
                <a:solidFill>
                  <a:srgbClr val="545352"/>
                </a:solidFill>
              </a:rPr>
              <a:t>Mato</a:t>
            </a:r>
            <a:r>
              <a:rPr sz="958" b="1" dirty="0">
                <a:solidFill>
                  <a:srgbClr val="545352"/>
                </a:solidFill>
              </a:rPr>
              <a:t> Grosso do </a:t>
            </a:r>
            <a:r>
              <a:rPr sz="958" b="1" dirty="0" err="1">
                <a:solidFill>
                  <a:srgbClr val="545352"/>
                </a:solidFill>
              </a:rPr>
              <a:t>Sul</a:t>
            </a:r>
            <a:r>
              <a:rPr sz="958" b="1" dirty="0" smtClean="0">
                <a:solidFill>
                  <a:srgbClr val="545352"/>
                </a:solidFill>
              </a:rPr>
              <a:t>.</a:t>
            </a:r>
            <a:endParaRPr lang="pt-BR" sz="958" b="1" dirty="0" smtClean="0">
              <a:solidFill>
                <a:srgbClr val="545352"/>
              </a:solidFill>
            </a:endParaRPr>
          </a:p>
          <a:p>
            <a:pPr algn="just"/>
            <a:endParaRPr sz="900" b="1" dirty="0">
              <a:solidFill>
                <a:srgbClr val="545352"/>
              </a:solidFill>
            </a:endParaRPr>
          </a:p>
          <a:p>
            <a:pPr algn="just"/>
            <a:r>
              <a:rPr sz="958" b="1" dirty="0" smtClean="0">
                <a:solidFill>
                  <a:srgbClr val="545352"/>
                </a:solidFill>
              </a:rPr>
              <a:t>A </a:t>
            </a:r>
            <a:r>
              <a:rPr sz="958" b="1" dirty="0" err="1">
                <a:solidFill>
                  <a:srgbClr val="545352"/>
                </a:solidFill>
              </a:rPr>
              <a:t>Fiscalização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monitoramento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é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atividade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chave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dentro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defesa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sanitária</a:t>
            </a:r>
            <a:r>
              <a:rPr sz="958" dirty="0">
                <a:solidFill>
                  <a:srgbClr val="545352"/>
                </a:solidFill>
              </a:rPr>
              <a:t>, que </a:t>
            </a:r>
            <a:r>
              <a:rPr sz="958" dirty="0" err="1">
                <a:solidFill>
                  <a:srgbClr val="545352"/>
                </a:solidFill>
              </a:rPr>
              <a:t>envolve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muitos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fatores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independentes</a:t>
            </a:r>
            <a:r>
              <a:rPr sz="958" dirty="0">
                <a:solidFill>
                  <a:srgbClr val="545352"/>
                </a:solidFill>
              </a:rPr>
              <a:t> e de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dinâmica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bastante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complexa</a:t>
            </a:r>
            <a:r>
              <a:rPr sz="958" dirty="0">
                <a:solidFill>
                  <a:srgbClr val="545352"/>
                </a:solidFill>
              </a:rPr>
              <a:t> que </a:t>
            </a:r>
            <a:r>
              <a:rPr sz="958" dirty="0" err="1">
                <a:solidFill>
                  <a:srgbClr val="545352"/>
                </a:solidFill>
              </a:rPr>
              <a:t>deve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ser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constantemente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avaliada</a:t>
            </a:r>
            <a:r>
              <a:rPr sz="958" dirty="0">
                <a:solidFill>
                  <a:srgbClr val="545352"/>
                </a:solidFill>
              </a:rPr>
              <a:t> e que </a:t>
            </a:r>
            <a:r>
              <a:rPr sz="958" dirty="0" err="1">
                <a:solidFill>
                  <a:srgbClr val="545352"/>
                </a:solidFill>
              </a:rPr>
              <a:t>tenha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uma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flexibilidade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atuação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locais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b="1" dirty="0" err="1">
                <a:solidFill>
                  <a:srgbClr val="545352"/>
                </a:solidFill>
              </a:rPr>
              <a:t>formas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horários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diferentes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resposta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essas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alterações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sazonais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otimizando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serviço</a:t>
            </a:r>
            <a:r>
              <a:rPr sz="958" dirty="0">
                <a:solidFill>
                  <a:srgbClr val="545352"/>
                </a:solidFill>
              </a:rPr>
              <a:t> 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fiscalização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empregando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esforço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todo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efetivo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eficiência</a:t>
            </a:r>
            <a:r>
              <a:rPr sz="958" dirty="0">
                <a:solidFill>
                  <a:srgbClr val="545352"/>
                </a:solidFill>
              </a:rPr>
              <a:t>. </a:t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  <a:p>
            <a:pPr algn="just"/>
            <a:r>
              <a:rPr sz="958" dirty="0" smtClean="0">
                <a:solidFill>
                  <a:srgbClr val="545352"/>
                </a:solidFill>
              </a:rPr>
              <a:t>No </a:t>
            </a:r>
            <a:r>
              <a:rPr sz="958" dirty="0" err="1">
                <a:solidFill>
                  <a:srgbClr val="545352"/>
                </a:solidFill>
              </a:rPr>
              <a:t>anos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>
                <a:solidFill>
                  <a:srgbClr val="545352"/>
                </a:solidFill>
              </a:rPr>
              <a:t>2020</a:t>
            </a:r>
            <a:r>
              <a:rPr sz="958" dirty="0">
                <a:solidFill>
                  <a:srgbClr val="545352"/>
                </a:solidFill>
              </a:rPr>
              <a:t> a</a:t>
            </a:r>
            <a:r>
              <a:rPr sz="958" b="1" dirty="0">
                <a:solidFill>
                  <a:srgbClr val="545352"/>
                </a:solidFill>
              </a:rPr>
              <a:t> IAGRO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estruturou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área</a:t>
            </a:r>
            <a:r>
              <a:rPr sz="958" dirty="0">
                <a:solidFill>
                  <a:srgbClr val="545352"/>
                </a:solidFill>
              </a:rPr>
              <a:t> 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fiscalização</a:t>
            </a:r>
            <a:r>
              <a:rPr sz="958" b="1" dirty="0">
                <a:solidFill>
                  <a:srgbClr val="545352"/>
                </a:solidFill>
              </a:rPr>
              <a:t> do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agropecuário</a:t>
            </a:r>
            <a:r>
              <a:rPr sz="958" dirty="0">
                <a:solidFill>
                  <a:srgbClr val="545352"/>
                </a:solidFill>
              </a:rPr>
              <a:t> no Estado de </a:t>
            </a:r>
            <a:r>
              <a:rPr sz="958" dirty="0" err="1">
                <a:solidFill>
                  <a:srgbClr val="545352"/>
                </a:solidFill>
              </a:rPr>
              <a:t>Mato</a:t>
            </a:r>
            <a:r>
              <a:rPr sz="958" dirty="0">
                <a:solidFill>
                  <a:srgbClr val="545352"/>
                </a:solidFill>
              </a:rPr>
              <a:t> Grosso do </a:t>
            </a:r>
            <a:r>
              <a:rPr sz="958" dirty="0" err="1">
                <a:solidFill>
                  <a:srgbClr val="545352"/>
                </a:solidFill>
              </a:rPr>
              <a:t>Sul</a:t>
            </a:r>
            <a:r>
              <a:rPr sz="958" dirty="0">
                <a:solidFill>
                  <a:srgbClr val="545352"/>
                </a:solidFill>
              </a:rPr>
              <a:t>, </a:t>
            </a:r>
            <a:r>
              <a:rPr sz="958" dirty="0" err="1">
                <a:solidFill>
                  <a:srgbClr val="545352"/>
                </a:solidFill>
              </a:rPr>
              <a:t>iniciando</a:t>
            </a:r>
            <a:r>
              <a:rPr sz="958" dirty="0">
                <a:solidFill>
                  <a:srgbClr val="545352"/>
                </a:solidFill>
              </a:rPr>
              <a:t> com a </a:t>
            </a:r>
            <a:r>
              <a:rPr sz="958" dirty="0" err="1">
                <a:solidFill>
                  <a:srgbClr val="545352"/>
                </a:solidFill>
              </a:rPr>
              <a:t>publicação</a:t>
            </a:r>
            <a:r>
              <a:rPr sz="958" dirty="0">
                <a:solidFill>
                  <a:srgbClr val="545352"/>
                </a:solidFill>
              </a:rPr>
              <a:t> do novo </a:t>
            </a:r>
            <a:r>
              <a:rPr sz="958" b="1" dirty="0" err="1">
                <a:solidFill>
                  <a:srgbClr val="545352"/>
                </a:solidFill>
              </a:rPr>
              <a:t>organograma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criação</a:t>
            </a:r>
            <a:r>
              <a:rPr sz="958" dirty="0">
                <a:solidFill>
                  <a:srgbClr val="545352"/>
                </a:solidFill>
              </a:rPr>
              <a:t> da </a:t>
            </a:r>
            <a:r>
              <a:rPr sz="958" b="1" dirty="0" err="1">
                <a:solidFill>
                  <a:srgbClr val="545352"/>
                </a:solidFill>
              </a:rPr>
              <a:t>Gerência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Controle</a:t>
            </a:r>
            <a:r>
              <a:rPr sz="958" b="1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Operação</a:t>
            </a:r>
            <a:r>
              <a:rPr sz="958" b="1" dirty="0">
                <a:solidFill>
                  <a:srgbClr val="545352"/>
                </a:solidFill>
              </a:rPr>
              <a:t> - GCO</a:t>
            </a:r>
            <a:r>
              <a:rPr sz="958" dirty="0">
                <a:solidFill>
                  <a:srgbClr val="545352"/>
                </a:solidFill>
              </a:rPr>
              <a:t> que </a:t>
            </a:r>
            <a:r>
              <a:rPr sz="958" dirty="0" err="1">
                <a:solidFill>
                  <a:srgbClr val="545352"/>
                </a:solidFill>
              </a:rPr>
              <a:t>conta</a:t>
            </a:r>
            <a:r>
              <a:rPr sz="958" dirty="0">
                <a:solidFill>
                  <a:srgbClr val="545352"/>
                </a:solidFill>
              </a:rPr>
              <a:t> com a </a:t>
            </a:r>
            <a:r>
              <a:rPr sz="958" b="1" dirty="0" err="1">
                <a:solidFill>
                  <a:srgbClr val="545352"/>
                </a:solidFill>
              </a:rPr>
              <a:t>Divisão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Agropecuário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err="1">
                <a:solidFill>
                  <a:srgbClr val="545352"/>
                </a:solidFill>
              </a:rPr>
              <a:t>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Núcleos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Animal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Trânsito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Agrícola</a:t>
            </a:r>
            <a:r>
              <a:rPr sz="958" dirty="0">
                <a:solidFill>
                  <a:srgbClr val="545352"/>
                </a:solidFill>
              </a:rPr>
              <a:t>. </a:t>
            </a:r>
            <a:r>
              <a:rPr sz="958" dirty="0" err="1">
                <a:solidFill>
                  <a:srgbClr val="545352"/>
                </a:solidFill>
              </a:rPr>
              <a:t>Lançou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também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dirty="0" err="1">
                <a:solidFill>
                  <a:srgbClr val="545352"/>
                </a:solidFill>
              </a:rPr>
              <a:t>aplicativo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e-vigi@gro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que </a:t>
            </a:r>
            <a:r>
              <a:rPr sz="958" b="1" dirty="0" err="1">
                <a:solidFill>
                  <a:srgbClr val="545352"/>
                </a:solidFill>
              </a:rPr>
              <a:t>facilitou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b="1" dirty="0" err="1">
                <a:solidFill>
                  <a:srgbClr val="545352"/>
                </a:solidFill>
              </a:rPr>
              <a:t>agilizou</a:t>
            </a:r>
            <a:r>
              <a:rPr sz="958" dirty="0">
                <a:solidFill>
                  <a:srgbClr val="545352"/>
                </a:solidFill>
              </a:rPr>
              <a:t> as </a:t>
            </a:r>
            <a:r>
              <a:rPr sz="958" dirty="0" err="1">
                <a:solidFill>
                  <a:srgbClr val="545352"/>
                </a:solidFill>
              </a:rPr>
              <a:t>atividades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fiscalização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 smtClean="0">
                <a:solidFill>
                  <a:srgbClr val="545352"/>
                </a:solidFill>
              </a:rPr>
              <a:t>.</a:t>
            </a:r>
            <a:endParaRPr lang="pt-BR" sz="958" dirty="0" smtClean="0">
              <a:solidFill>
                <a:srgbClr val="545352"/>
              </a:solidFill>
            </a:endParaRPr>
          </a:p>
          <a:p>
            <a:pPr algn="just"/>
            <a:r>
              <a:rPr dirty="0"/>
              <a:t/>
            </a:r>
            <a:br>
              <a:rPr dirty="0"/>
            </a:br>
            <a:r>
              <a:rPr sz="958" dirty="0" err="1" smtClean="0">
                <a:solidFill>
                  <a:srgbClr val="545352"/>
                </a:solidFill>
              </a:rPr>
              <a:t>Juntamente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>
                <a:solidFill>
                  <a:srgbClr val="545352"/>
                </a:solidFill>
              </a:rPr>
              <a:t>à </a:t>
            </a:r>
            <a:r>
              <a:rPr sz="958" dirty="0" err="1">
                <a:solidFill>
                  <a:srgbClr val="545352"/>
                </a:solidFill>
              </a:rPr>
              <a:t>estas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melhorias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dirty="0" err="1">
                <a:solidFill>
                  <a:srgbClr val="545352"/>
                </a:solidFill>
              </a:rPr>
              <a:t>estratégia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fiscalização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foi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alterada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importância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às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fiscalizações</a:t>
            </a:r>
            <a:r>
              <a:rPr sz="958" b="1" dirty="0">
                <a:solidFill>
                  <a:srgbClr val="545352"/>
                </a:solidFill>
              </a:rPr>
              <a:t> volantes</a:t>
            </a:r>
            <a:r>
              <a:rPr sz="958" dirty="0">
                <a:solidFill>
                  <a:srgbClr val="545352"/>
                </a:solidFill>
              </a:rPr>
              <a:t> que </a:t>
            </a:r>
            <a:r>
              <a:rPr sz="958" dirty="0" err="1">
                <a:solidFill>
                  <a:srgbClr val="545352"/>
                </a:solidFill>
              </a:rPr>
              <a:t>são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direcionadas</a:t>
            </a:r>
            <a:r>
              <a:rPr sz="958" dirty="0">
                <a:solidFill>
                  <a:srgbClr val="545352"/>
                </a:solidFill>
              </a:rPr>
              <a:t> para as </a:t>
            </a:r>
            <a:r>
              <a:rPr sz="958" dirty="0" err="1">
                <a:solidFill>
                  <a:srgbClr val="545352"/>
                </a:solidFill>
              </a:rPr>
              <a:t>regiões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maior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subsidiadas</a:t>
            </a:r>
            <a:r>
              <a:rPr sz="958" dirty="0">
                <a:solidFill>
                  <a:srgbClr val="545352"/>
                </a:solidFill>
              </a:rPr>
              <a:t> com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informações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levantadas</a:t>
            </a:r>
            <a:r>
              <a:rPr sz="958" dirty="0">
                <a:solidFill>
                  <a:srgbClr val="545352"/>
                </a:solidFill>
              </a:rPr>
              <a:t> pela </a:t>
            </a:r>
            <a:r>
              <a:rPr sz="958" b="1" dirty="0" err="1">
                <a:solidFill>
                  <a:srgbClr val="545352"/>
                </a:solidFill>
              </a:rPr>
              <a:t>Coordenadoria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Inteligência</a:t>
            </a:r>
            <a:r>
              <a:rPr sz="958" b="1" dirty="0">
                <a:solidFill>
                  <a:srgbClr val="545352"/>
                </a:solidFill>
              </a:rPr>
              <a:t> - COI</a:t>
            </a:r>
            <a:r>
              <a:rPr sz="958" dirty="0">
                <a:solidFill>
                  <a:srgbClr val="545352"/>
                </a:solidFill>
              </a:rPr>
              <a:t> que </a:t>
            </a:r>
            <a:r>
              <a:rPr sz="958" dirty="0" err="1">
                <a:solidFill>
                  <a:srgbClr val="545352"/>
                </a:solidFill>
              </a:rPr>
              <a:t>também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foi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criada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neste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>
                <a:solidFill>
                  <a:srgbClr val="545352"/>
                </a:solidFill>
              </a:rPr>
              <a:t>novo </a:t>
            </a:r>
            <a:r>
              <a:rPr sz="958" b="1" dirty="0" err="1">
                <a:solidFill>
                  <a:srgbClr val="545352"/>
                </a:solidFill>
              </a:rPr>
              <a:t>organograma</a:t>
            </a:r>
            <a:r>
              <a:rPr sz="958" dirty="0">
                <a:solidFill>
                  <a:srgbClr val="545352"/>
                </a:solidFill>
              </a:rPr>
              <a:t>.</a:t>
            </a:r>
          </a:p>
          <a:p>
            <a:pPr algn="just"/>
            <a:endParaRPr dirty="0"/>
          </a:p>
          <a:p>
            <a:pPr algn="just"/>
            <a:r>
              <a:rPr sz="958" dirty="0">
                <a:solidFill>
                  <a:srgbClr val="545352"/>
                </a:solidFill>
              </a:rPr>
              <a:t>Com </a:t>
            </a:r>
            <a:r>
              <a:rPr sz="958" dirty="0" err="1">
                <a:solidFill>
                  <a:srgbClr val="545352"/>
                </a:solidFill>
              </a:rPr>
              <a:t>essas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mudanças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b="1" dirty="0">
                <a:solidFill>
                  <a:srgbClr val="545352"/>
                </a:solidFill>
              </a:rPr>
              <a:t>IAGRO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vem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melhorando</a:t>
            </a:r>
            <a:r>
              <a:rPr sz="958" dirty="0">
                <a:solidFill>
                  <a:srgbClr val="545352"/>
                </a:solidFill>
              </a:rPr>
              <a:t> e </a:t>
            </a:r>
            <a:r>
              <a:rPr sz="958" dirty="0" err="1">
                <a:solidFill>
                  <a:srgbClr val="545352"/>
                </a:solidFill>
              </a:rPr>
              <a:t>aumentando</a:t>
            </a:r>
            <a:r>
              <a:rPr sz="958" dirty="0">
                <a:solidFill>
                  <a:srgbClr val="545352"/>
                </a:solidFill>
              </a:rPr>
              <a:t> a </a:t>
            </a:r>
            <a:r>
              <a:rPr sz="958" b="1" dirty="0" err="1">
                <a:solidFill>
                  <a:srgbClr val="545352"/>
                </a:solidFill>
              </a:rPr>
              <a:t>abrangência</a:t>
            </a:r>
            <a:r>
              <a:rPr sz="958" dirty="0">
                <a:solidFill>
                  <a:srgbClr val="545352"/>
                </a:solidFill>
              </a:rPr>
              <a:t> das </a:t>
            </a:r>
            <a:r>
              <a:rPr sz="958" dirty="0" err="1">
                <a:solidFill>
                  <a:srgbClr val="545352"/>
                </a:solidFill>
              </a:rPr>
              <a:t>Fiscalizações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prol</a:t>
            </a:r>
            <a:r>
              <a:rPr sz="958" dirty="0">
                <a:solidFill>
                  <a:srgbClr val="545352"/>
                </a:solidFill>
              </a:rPr>
              <a:t> do </a:t>
            </a:r>
            <a:r>
              <a:rPr sz="958" b="1" dirty="0" err="1">
                <a:solidFill>
                  <a:srgbClr val="545352"/>
                </a:solidFill>
              </a:rPr>
              <a:t>Serviço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Defesa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Sanitária</a:t>
            </a:r>
            <a:r>
              <a:rPr sz="958" b="1" dirty="0">
                <a:solidFill>
                  <a:srgbClr val="545352"/>
                </a:solidFill>
              </a:rPr>
              <a:t> Animal e Vegetal </a:t>
            </a:r>
            <a:r>
              <a:rPr sz="958" dirty="0">
                <a:solidFill>
                  <a:srgbClr val="545352"/>
                </a:solidFill>
              </a:rPr>
              <a:t>do Estado no </a:t>
            </a:r>
            <a:r>
              <a:rPr sz="958" b="1" dirty="0" err="1">
                <a:solidFill>
                  <a:srgbClr val="545352"/>
                </a:solidFill>
              </a:rPr>
              <a:t>objetivo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maior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Elevar</a:t>
            </a:r>
            <a:r>
              <a:rPr sz="958" dirty="0">
                <a:solidFill>
                  <a:srgbClr val="545352"/>
                </a:solidFill>
              </a:rPr>
              <a:t> o </a:t>
            </a:r>
            <a:r>
              <a:rPr sz="958" b="1" i="1" dirty="0">
                <a:solidFill>
                  <a:srgbClr val="545352"/>
                </a:solidFill>
              </a:rPr>
              <a:t>status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sanitário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Mato</a:t>
            </a:r>
            <a:r>
              <a:rPr sz="958" b="1" dirty="0">
                <a:solidFill>
                  <a:srgbClr val="545352"/>
                </a:solidFill>
              </a:rPr>
              <a:t> Grosso do </a:t>
            </a:r>
            <a:r>
              <a:rPr sz="958" b="1" dirty="0" err="1">
                <a:solidFill>
                  <a:srgbClr val="545352"/>
                </a:solidFill>
              </a:rPr>
              <a:t>Sul</a:t>
            </a:r>
            <a:r>
              <a:rPr sz="958" b="1" dirty="0">
                <a:solidFill>
                  <a:srgbClr val="545352"/>
                </a:solidFill>
              </a:rPr>
              <a:t>.</a:t>
            </a:r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496050" y="360304"/>
            <a:ext cx="1579066" cy="1182859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96051" y="1647642"/>
            <a:ext cx="1579066" cy="11827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486227" y="2934913"/>
            <a:ext cx="1588889" cy="1192558"/>
          </a:xfrm>
          <a:prstGeom prst="rect">
            <a:avLst/>
          </a:prstGeom>
        </p:spPr>
      </p:pic>
      <p:sp>
        <p:nvSpPr>
          <p:cNvPr id="6" name="New shape"/>
          <p:cNvSpPr/>
          <p:nvPr/>
        </p:nvSpPr>
        <p:spPr>
          <a:xfrm>
            <a:off x="2481590" y="91928"/>
            <a:ext cx="3428176" cy="53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36" dirty="0">
                <a:solidFill>
                  <a:srgbClr val="545352"/>
                </a:solidFill>
              </a:rPr>
              <a:t>CONCLUSÃO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1" y="0"/>
            <a:ext cx="8645379" cy="4864101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728358" y="540355"/>
            <a:ext cx="3421827" cy="549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892">
                <a:solidFill>
                  <a:srgbClr val="545352"/>
                </a:solidFill>
              </a:rPr>
              <a:t>EQUIPE:</a:t>
            </a:r>
          </a:p>
        </p:txBody>
      </p:sp>
      <p:sp>
        <p:nvSpPr>
          <p:cNvPr id="3" name="New shape"/>
          <p:cNvSpPr/>
          <p:nvPr/>
        </p:nvSpPr>
        <p:spPr>
          <a:xfrm>
            <a:off x="676231" y="1262620"/>
            <a:ext cx="7204290" cy="3021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957" b="1" dirty="0">
                <a:solidFill>
                  <a:srgbClr val="545352"/>
                </a:solidFill>
              </a:rPr>
              <a:t>- COI - </a:t>
            </a:r>
            <a:r>
              <a:rPr sz="957" b="1" dirty="0" err="1">
                <a:solidFill>
                  <a:srgbClr val="545352"/>
                </a:solidFill>
              </a:rPr>
              <a:t>Coordenadoria</a:t>
            </a:r>
            <a:r>
              <a:rPr sz="957" b="1" dirty="0">
                <a:solidFill>
                  <a:srgbClr val="545352"/>
                </a:solidFill>
              </a:rPr>
              <a:t> de </a:t>
            </a:r>
            <a:r>
              <a:rPr sz="957" b="1" dirty="0" err="1">
                <a:solidFill>
                  <a:srgbClr val="545352"/>
                </a:solidFill>
              </a:rPr>
              <a:t>Inteligência</a:t>
            </a:r>
            <a:r>
              <a:rPr sz="957" b="1" dirty="0">
                <a:solidFill>
                  <a:srgbClr val="545352"/>
                </a:solidFill>
              </a:rPr>
              <a:t/>
            </a:r>
            <a:br>
              <a:rPr sz="957" b="1" dirty="0">
                <a:solidFill>
                  <a:srgbClr val="545352"/>
                </a:solidFill>
              </a:rPr>
            </a:br>
            <a:r>
              <a:rPr sz="1218" dirty="0"/>
              <a:t/>
            </a:r>
            <a:br>
              <a:rPr sz="1218" dirty="0"/>
            </a:br>
            <a:r>
              <a:rPr sz="957" dirty="0">
                <a:solidFill>
                  <a:srgbClr val="545352"/>
                </a:solidFill>
              </a:rPr>
              <a:t> Robson Campos dos Anjos</a:t>
            </a:r>
          </a:p>
          <a:p>
            <a:pPr algn="l"/>
            <a:endParaRPr sz="1218" dirty="0"/>
          </a:p>
          <a:p>
            <a:pPr algn="l"/>
            <a:r>
              <a:rPr sz="957" b="1" dirty="0">
                <a:solidFill>
                  <a:srgbClr val="545352"/>
                </a:solidFill>
              </a:rPr>
              <a:t>- GCO - </a:t>
            </a:r>
            <a:r>
              <a:rPr sz="957" b="1" dirty="0" err="1">
                <a:solidFill>
                  <a:srgbClr val="545352"/>
                </a:solidFill>
              </a:rPr>
              <a:t>Gerência</a:t>
            </a:r>
            <a:r>
              <a:rPr sz="957" b="1" dirty="0">
                <a:solidFill>
                  <a:srgbClr val="545352"/>
                </a:solidFill>
              </a:rPr>
              <a:t> de </a:t>
            </a:r>
            <a:r>
              <a:rPr sz="957" b="1" dirty="0" err="1">
                <a:solidFill>
                  <a:srgbClr val="545352"/>
                </a:solidFill>
              </a:rPr>
              <a:t>Controle</a:t>
            </a:r>
            <a:r>
              <a:rPr sz="957" b="1" dirty="0">
                <a:solidFill>
                  <a:srgbClr val="545352"/>
                </a:solidFill>
              </a:rPr>
              <a:t> e </a:t>
            </a:r>
            <a:r>
              <a:rPr sz="957" b="1" dirty="0" err="1">
                <a:solidFill>
                  <a:srgbClr val="545352"/>
                </a:solidFill>
              </a:rPr>
              <a:t>Operação</a:t>
            </a:r>
            <a:endParaRPr sz="957" b="1" dirty="0">
              <a:solidFill>
                <a:srgbClr val="545352"/>
              </a:solidFill>
            </a:endParaRPr>
          </a:p>
          <a:p>
            <a:pPr algn="l"/>
            <a:endParaRPr sz="1218" dirty="0"/>
          </a:p>
          <a:p>
            <a:pPr algn="l"/>
            <a:r>
              <a:rPr sz="957" dirty="0">
                <a:solidFill>
                  <a:srgbClr val="545352"/>
                </a:solidFill>
              </a:rPr>
              <a:t> Marco </a:t>
            </a:r>
            <a:r>
              <a:rPr sz="957" dirty="0" err="1">
                <a:solidFill>
                  <a:srgbClr val="545352"/>
                </a:solidFill>
              </a:rPr>
              <a:t>Aurélio</a:t>
            </a:r>
            <a:r>
              <a:rPr sz="957" dirty="0">
                <a:solidFill>
                  <a:srgbClr val="545352"/>
                </a:solidFill>
              </a:rPr>
              <a:t> </a:t>
            </a:r>
            <a:r>
              <a:rPr sz="957" dirty="0" err="1">
                <a:solidFill>
                  <a:srgbClr val="545352"/>
                </a:solidFill>
              </a:rPr>
              <a:t>Guimarães</a:t>
            </a:r>
            <a:endParaRPr lang="pt-BR" sz="957" dirty="0">
              <a:solidFill>
                <a:srgbClr val="545352"/>
              </a:solidFill>
            </a:endParaRPr>
          </a:p>
          <a:p>
            <a:pPr algn="l"/>
            <a:endParaRPr lang="pt-BR" sz="957" dirty="0">
              <a:solidFill>
                <a:srgbClr val="545352"/>
              </a:solidFill>
            </a:endParaRPr>
          </a:p>
          <a:p>
            <a:pPr algn="l"/>
            <a:r>
              <a:rPr lang="pt-BR" sz="957" b="1" dirty="0">
                <a:solidFill>
                  <a:srgbClr val="545352"/>
                </a:solidFill>
              </a:rPr>
              <a:t>- Divisão de Trânsito Agropecuário</a:t>
            </a:r>
            <a:endParaRPr sz="957" b="1" dirty="0">
              <a:solidFill>
                <a:srgbClr val="545352"/>
              </a:solidFill>
            </a:endParaRPr>
          </a:p>
          <a:p>
            <a:pPr algn="l"/>
            <a:endParaRPr sz="1218" dirty="0"/>
          </a:p>
          <a:p>
            <a:r>
              <a:rPr lang="pt-BR" sz="957" dirty="0">
                <a:solidFill>
                  <a:srgbClr val="545352"/>
                </a:solidFill>
              </a:rPr>
              <a:t>Marcelo Sebastião Marcondes de Sousa</a:t>
            </a:r>
          </a:p>
          <a:p>
            <a:r>
              <a:rPr lang="pt-BR" sz="744" dirty="0">
                <a:solidFill>
                  <a:srgbClr val="545352"/>
                </a:solidFill>
              </a:rPr>
              <a:t>Chefe de Divisão</a:t>
            </a:r>
          </a:p>
          <a:p>
            <a:endParaRPr sz="1218" dirty="0"/>
          </a:p>
          <a:p>
            <a:r>
              <a:rPr lang="pt-BR" sz="957" dirty="0">
                <a:solidFill>
                  <a:srgbClr val="545352"/>
                </a:solidFill>
              </a:rPr>
              <a:t>Letícia Marie Lira </a:t>
            </a:r>
            <a:r>
              <a:rPr lang="pt-BR" sz="957" dirty="0" err="1">
                <a:solidFill>
                  <a:srgbClr val="545352"/>
                </a:solidFill>
              </a:rPr>
              <a:t>Umeda</a:t>
            </a:r>
            <a:r>
              <a:rPr lang="pt-BR" sz="957" dirty="0">
                <a:solidFill>
                  <a:srgbClr val="545352"/>
                </a:solidFill>
              </a:rPr>
              <a:t> </a:t>
            </a:r>
          </a:p>
          <a:p>
            <a:r>
              <a:rPr lang="pt-BR" sz="812" dirty="0">
                <a:solidFill>
                  <a:srgbClr val="545352"/>
                </a:solidFill>
              </a:rPr>
              <a:t>Chefe do Núcleo de Trânsito Animal</a:t>
            </a:r>
          </a:p>
          <a:p>
            <a:endParaRPr lang="pt-BR" sz="957" dirty="0">
              <a:solidFill>
                <a:srgbClr val="545352"/>
              </a:solidFill>
            </a:endParaRPr>
          </a:p>
          <a:p>
            <a:r>
              <a:rPr lang="pt-BR" sz="957" dirty="0">
                <a:solidFill>
                  <a:srgbClr val="545352"/>
                </a:solidFill>
              </a:rPr>
              <a:t>Pedro </a:t>
            </a:r>
            <a:r>
              <a:rPr lang="pt-BR" sz="957" dirty="0" err="1">
                <a:solidFill>
                  <a:srgbClr val="545352"/>
                </a:solidFill>
              </a:rPr>
              <a:t>Kodjaoglanian</a:t>
            </a:r>
            <a:r>
              <a:rPr lang="pt-BR" sz="957" dirty="0">
                <a:solidFill>
                  <a:srgbClr val="545352"/>
                </a:solidFill>
              </a:rPr>
              <a:t> Martins Molina</a:t>
            </a:r>
          </a:p>
          <a:p>
            <a:r>
              <a:rPr lang="pt-BR" sz="812" dirty="0">
                <a:solidFill>
                  <a:srgbClr val="545352"/>
                </a:solidFill>
              </a:rPr>
              <a:t>Chefe do Núcleo de Trânsito Agrícola </a:t>
            </a:r>
          </a:p>
          <a:p>
            <a:endParaRPr sz="957" dirty="0">
              <a:solidFill>
                <a:srgbClr val="5453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91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155" y="1567954"/>
            <a:ext cx="1540569" cy="603341"/>
          </a:xfrm>
          <a:prstGeom prst="rect">
            <a:avLst/>
          </a:prstGeom>
        </p:spPr>
      </p:pic>
      <p:sp>
        <p:nvSpPr>
          <p:cNvPr id="2" name="New shape"/>
          <p:cNvSpPr/>
          <p:nvPr/>
        </p:nvSpPr>
        <p:spPr>
          <a:xfrm>
            <a:off x="5593673" y="720458"/>
            <a:ext cx="2706393" cy="3511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dirty="0" err="1">
                <a:solidFill>
                  <a:srgbClr val="545352"/>
                </a:solidFill>
              </a:rPr>
              <a:t>Trânsito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espécie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smtClean="0">
                <a:solidFill>
                  <a:srgbClr val="545352"/>
                </a:solidFill>
              </a:rPr>
              <a:t>202</a:t>
            </a:r>
            <a:r>
              <a:rPr lang="pt-BR" sz="1438" dirty="0" smtClean="0">
                <a:solidFill>
                  <a:srgbClr val="545352"/>
                </a:solidFill>
              </a:rPr>
              <a:t>1</a:t>
            </a:r>
            <a:endParaRPr sz="1438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endParaRPr lang="pt-BR" dirty="0" smtClean="0"/>
          </a:p>
          <a:p>
            <a:pPr algn="l"/>
            <a:endParaRPr lang="pt-BR" dirty="0" smtClean="0"/>
          </a:p>
          <a:p>
            <a:pPr algn="l"/>
            <a:endParaRPr lang="pt-BR" dirty="0"/>
          </a:p>
          <a:p>
            <a:pPr algn="l"/>
            <a:r>
              <a:rPr lang="pt-BR" sz="900" dirty="0" smtClean="0">
                <a:solidFill>
                  <a:schemeClr val="tx1"/>
                </a:solidFill>
              </a:rPr>
              <a:t>* Em comparação com o ano anterior </a:t>
            </a:r>
            <a:endParaRPr sz="900" dirty="0">
              <a:solidFill>
                <a:srgbClr val="FF0000"/>
              </a:solidFill>
            </a:endParaRPr>
          </a:p>
        </p:txBody>
      </p:sp>
      <p:sp>
        <p:nvSpPr>
          <p:cNvPr id="6" name="New shape"/>
          <p:cNvSpPr/>
          <p:nvPr/>
        </p:nvSpPr>
        <p:spPr>
          <a:xfrm>
            <a:off x="3034556" y="203670"/>
            <a:ext cx="3428098" cy="500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420" dirty="0">
                <a:solidFill>
                  <a:srgbClr val="545352"/>
                </a:solidFill>
              </a:rPr>
              <a:t>TRÂNSITO </a:t>
            </a:r>
            <a:r>
              <a:rPr sz="2420" dirty="0" smtClean="0">
                <a:solidFill>
                  <a:srgbClr val="545352"/>
                </a:solidFill>
              </a:rPr>
              <a:t>202</a:t>
            </a:r>
            <a:r>
              <a:rPr lang="pt-BR" sz="2420" dirty="0" smtClean="0">
                <a:solidFill>
                  <a:srgbClr val="545352"/>
                </a:solidFill>
              </a:rPr>
              <a:t>1</a:t>
            </a:r>
            <a:endParaRPr sz="2420" dirty="0">
              <a:solidFill>
                <a:srgbClr val="545352"/>
              </a:solidFill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6039662" y="1985943"/>
            <a:ext cx="144016" cy="1728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85904" y="2141763"/>
            <a:ext cx="795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*(4,02%)</a:t>
            </a:r>
            <a:endParaRPr lang="pt-BR" sz="1100" dirty="0"/>
          </a:p>
        </p:txBody>
      </p:sp>
      <p:sp>
        <p:nvSpPr>
          <p:cNvPr id="10" name="Seta para Baixo 9"/>
          <p:cNvSpPr/>
          <p:nvPr/>
        </p:nvSpPr>
        <p:spPr>
          <a:xfrm>
            <a:off x="6039662" y="2802108"/>
            <a:ext cx="144016" cy="1728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85904" y="2957928"/>
            <a:ext cx="795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*(1,71%)</a:t>
            </a:r>
            <a:endParaRPr lang="pt-BR" sz="11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77" y="2476353"/>
            <a:ext cx="1519659" cy="55260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372" y="843990"/>
            <a:ext cx="3838892" cy="3406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3970" y="900463"/>
            <a:ext cx="2706393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958" dirty="0">
                <a:solidFill>
                  <a:srgbClr val="545352"/>
                </a:solidFill>
              </a:rPr>
              <a:t>O </a:t>
            </a:r>
            <a:r>
              <a:rPr sz="958" dirty="0" err="1">
                <a:solidFill>
                  <a:srgbClr val="545352"/>
                </a:solidFill>
              </a:rPr>
              <a:t>trânsito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bovinos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correspondeu</a:t>
            </a:r>
            <a:r>
              <a:rPr sz="958" dirty="0">
                <a:solidFill>
                  <a:srgbClr val="545352"/>
                </a:solidFill>
              </a:rPr>
              <a:t> à </a:t>
            </a:r>
            <a:r>
              <a:rPr sz="958" b="1" dirty="0" smtClean="0">
                <a:solidFill>
                  <a:srgbClr val="545352"/>
                </a:solidFill>
              </a:rPr>
              <a:t>8</a:t>
            </a:r>
            <a:r>
              <a:rPr lang="pt-BR" sz="958" b="1" dirty="0" smtClean="0">
                <a:solidFill>
                  <a:srgbClr val="545352"/>
                </a:solidFill>
              </a:rPr>
              <a:t>0,26</a:t>
            </a:r>
            <a:r>
              <a:rPr sz="958" b="1" dirty="0" smtClean="0">
                <a:solidFill>
                  <a:srgbClr val="545352"/>
                </a:solidFill>
              </a:rPr>
              <a:t>% </a:t>
            </a:r>
            <a:r>
              <a:rPr sz="958" b="1" dirty="0">
                <a:solidFill>
                  <a:srgbClr val="545352"/>
                </a:solidFill>
              </a:rPr>
              <a:t>das GTAs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emitidas</a:t>
            </a:r>
            <a:r>
              <a:rPr sz="958" dirty="0">
                <a:solidFill>
                  <a:srgbClr val="545352"/>
                </a:solidFill>
              </a:rPr>
              <a:t> no </a:t>
            </a:r>
            <a:r>
              <a:rPr sz="958" dirty="0" err="1">
                <a:solidFill>
                  <a:srgbClr val="545352"/>
                </a:solidFill>
              </a:rPr>
              <a:t>ano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b="1" dirty="0" smtClean="0">
                <a:solidFill>
                  <a:srgbClr val="545352"/>
                </a:solidFill>
              </a:rPr>
              <a:t>202</a:t>
            </a:r>
            <a:r>
              <a:rPr lang="pt-BR" sz="958" b="1" dirty="0" smtClean="0">
                <a:solidFill>
                  <a:srgbClr val="545352"/>
                </a:solidFill>
              </a:rPr>
              <a:t>1</a:t>
            </a:r>
            <a:r>
              <a:rPr sz="958" dirty="0" smtClean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totalizando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1</a:t>
            </a:r>
            <a:r>
              <a:rPr lang="pt-BR" sz="958" b="1" dirty="0" smtClean="0">
                <a:solidFill>
                  <a:srgbClr val="545352"/>
                </a:solidFill>
              </a:rPr>
              <a:t>3,3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Milhões</a:t>
            </a:r>
            <a:r>
              <a:rPr sz="958" b="1" dirty="0">
                <a:solidFill>
                  <a:srgbClr val="545352"/>
                </a:solidFill>
              </a:rPr>
              <a:t> de </a:t>
            </a:r>
            <a:r>
              <a:rPr sz="958" b="1" dirty="0" err="1">
                <a:solidFill>
                  <a:srgbClr val="545352"/>
                </a:solidFill>
              </a:rPr>
              <a:t>animais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envolvendo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b="1" dirty="0" smtClean="0">
                <a:solidFill>
                  <a:srgbClr val="545352"/>
                </a:solidFill>
              </a:rPr>
              <a:t>5</a:t>
            </a:r>
            <a:r>
              <a:rPr lang="pt-BR" sz="958" b="1" dirty="0" smtClean="0">
                <a:solidFill>
                  <a:srgbClr val="545352"/>
                </a:solidFill>
              </a:rPr>
              <a:t>0.022</a:t>
            </a:r>
            <a:r>
              <a:rPr sz="958" b="1" dirty="0" smtClean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Fichas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Sanitárias</a:t>
            </a:r>
            <a:r>
              <a:rPr sz="958" dirty="0">
                <a:solidFill>
                  <a:srgbClr val="545352"/>
                </a:solidFill>
              </a:rPr>
              <a:t>. As </a:t>
            </a:r>
            <a:r>
              <a:rPr sz="958" dirty="0" err="1">
                <a:solidFill>
                  <a:srgbClr val="545352"/>
                </a:solidFill>
              </a:rPr>
              <a:t>finalidades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mais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err="1">
                <a:solidFill>
                  <a:srgbClr val="545352"/>
                </a:solidFill>
              </a:rPr>
              <a:t>declaradas</a:t>
            </a:r>
            <a:r>
              <a:rPr sz="958" dirty="0">
                <a:solidFill>
                  <a:srgbClr val="545352"/>
                </a:solidFill>
              </a:rPr>
              <a:t> de </a:t>
            </a:r>
            <a:r>
              <a:rPr sz="958" dirty="0" err="1">
                <a:solidFill>
                  <a:srgbClr val="545352"/>
                </a:solidFill>
              </a:rPr>
              <a:t>movimentação</a:t>
            </a:r>
            <a:r>
              <a:rPr sz="958" dirty="0">
                <a:solidFill>
                  <a:srgbClr val="545352"/>
                </a:solidFill>
              </a:rPr>
              <a:t> para a </a:t>
            </a:r>
            <a:r>
              <a:rPr sz="958" dirty="0" err="1">
                <a:solidFill>
                  <a:srgbClr val="545352"/>
                </a:solidFill>
              </a:rPr>
              <a:t>espécie</a:t>
            </a:r>
            <a:r>
              <a:rPr sz="958" dirty="0">
                <a:solidFill>
                  <a:srgbClr val="545352"/>
                </a:solidFill>
              </a:rPr>
              <a:t> Bovina </a:t>
            </a:r>
            <a:r>
              <a:rPr sz="958" dirty="0" err="1">
                <a:solidFill>
                  <a:srgbClr val="545352"/>
                </a:solidFill>
              </a:rPr>
              <a:t>foram</a:t>
            </a:r>
            <a:r>
              <a:rPr sz="958" dirty="0">
                <a:solidFill>
                  <a:srgbClr val="545352"/>
                </a:solidFill>
              </a:rPr>
              <a:t>: </a:t>
            </a:r>
            <a:r>
              <a:rPr sz="958" b="1" dirty="0" err="1">
                <a:solidFill>
                  <a:srgbClr val="545352"/>
                </a:solidFill>
              </a:rPr>
              <a:t>Engorda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lang="pt-BR" sz="958" dirty="0" smtClean="0">
                <a:solidFill>
                  <a:srgbClr val="545352"/>
                </a:solidFill>
              </a:rPr>
              <a:t>51,11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sz="958" b="1" dirty="0">
                <a:solidFill>
                  <a:srgbClr val="545352"/>
                </a:solidFill>
              </a:rPr>
              <a:t>Abate</a:t>
            </a:r>
            <a:r>
              <a:rPr sz="958" dirty="0">
                <a:solidFill>
                  <a:srgbClr val="545352"/>
                </a:solidFill>
              </a:rPr>
              <a:t> com </a:t>
            </a:r>
            <a:r>
              <a:rPr sz="958" dirty="0" smtClean="0">
                <a:solidFill>
                  <a:srgbClr val="545352"/>
                </a:solidFill>
              </a:rPr>
              <a:t>3</a:t>
            </a:r>
            <a:r>
              <a:rPr lang="pt-BR" sz="958" dirty="0" smtClean="0">
                <a:solidFill>
                  <a:srgbClr val="545352"/>
                </a:solidFill>
              </a:rPr>
              <a:t>0,8</a:t>
            </a:r>
            <a:r>
              <a:rPr sz="958" dirty="0" smtClean="0">
                <a:solidFill>
                  <a:srgbClr val="545352"/>
                </a:solidFill>
              </a:rPr>
              <a:t>%, </a:t>
            </a:r>
            <a:r>
              <a:rPr sz="958" b="1" dirty="0" err="1">
                <a:solidFill>
                  <a:srgbClr val="545352"/>
                </a:solidFill>
              </a:rPr>
              <a:t>Reprodução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sz="958" dirty="0" smtClean="0">
                <a:solidFill>
                  <a:srgbClr val="545352"/>
                </a:solidFill>
              </a:rPr>
              <a:t>1</a:t>
            </a:r>
            <a:r>
              <a:rPr lang="pt-BR" sz="958" dirty="0" smtClean="0">
                <a:solidFill>
                  <a:srgbClr val="545352"/>
                </a:solidFill>
              </a:rPr>
              <a:t>0,58</a:t>
            </a:r>
            <a:r>
              <a:rPr sz="958" dirty="0" smtClean="0">
                <a:solidFill>
                  <a:srgbClr val="545352"/>
                </a:solidFill>
              </a:rPr>
              <a:t>% </a:t>
            </a:r>
            <a:r>
              <a:rPr sz="958" dirty="0">
                <a:solidFill>
                  <a:srgbClr val="545352"/>
                </a:solidFill>
              </a:rPr>
              <a:t>e </a:t>
            </a:r>
            <a:r>
              <a:rPr sz="958" b="1" dirty="0" err="1">
                <a:solidFill>
                  <a:srgbClr val="545352"/>
                </a:solidFill>
              </a:rPr>
              <a:t>Aglomeração</a:t>
            </a:r>
            <a:r>
              <a:rPr sz="958" b="1" dirty="0">
                <a:solidFill>
                  <a:srgbClr val="545352"/>
                </a:solidFill>
              </a:rPr>
              <a:t> com </a:t>
            </a:r>
            <a:r>
              <a:rPr sz="958" b="1" dirty="0" err="1">
                <a:solidFill>
                  <a:srgbClr val="545352"/>
                </a:solidFill>
              </a:rPr>
              <a:t>finalidade</a:t>
            </a:r>
            <a:r>
              <a:rPr sz="958" b="1" dirty="0">
                <a:solidFill>
                  <a:srgbClr val="545352"/>
                </a:solidFill>
              </a:rPr>
              <a:t> </a:t>
            </a:r>
            <a:r>
              <a:rPr sz="958" b="1" dirty="0" err="1">
                <a:solidFill>
                  <a:srgbClr val="545352"/>
                </a:solidFill>
              </a:rPr>
              <a:t>comercial</a:t>
            </a:r>
            <a:r>
              <a:rPr sz="958" dirty="0">
                <a:solidFill>
                  <a:srgbClr val="545352"/>
                </a:solidFill>
              </a:rPr>
              <a:t> </a:t>
            </a:r>
            <a:r>
              <a:rPr lang="pt-BR" sz="958" dirty="0" smtClean="0">
                <a:solidFill>
                  <a:srgbClr val="545352"/>
                </a:solidFill>
              </a:rPr>
              <a:t>5,13</a:t>
            </a:r>
            <a:r>
              <a:rPr sz="958" dirty="0" smtClean="0">
                <a:solidFill>
                  <a:srgbClr val="545352"/>
                </a:solidFill>
              </a:rPr>
              <a:t>%.</a:t>
            </a: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endParaRPr lang="pt-BR" dirty="0" smtClean="0"/>
          </a:p>
          <a:p>
            <a:pPr algn="l"/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3" name="New shape"/>
          <p:cNvSpPr/>
          <p:nvPr/>
        </p:nvSpPr>
        <p:spPr>
          <a:xfrm>
            <a:off x="180149" y="179708"/>
            <a:ext cx="3428176" cy="54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63" dirty="0">
                <a:solidFill>
                  <a:srgbClr val="545352"/>
                </a:solidFill>
              </a:rPr>
              <a:t>BOVINOS | </a:t>
            </a:r>
            <a:r>
              <a:rPr sz="2663" dirty="0" smtClean="0">
                <a:solidFill>
                  <a:srgbClr val="545352"/>
                </a:solidFill>
              </a:rPr>
              <a:t>202</a:t>
            </a:r>
            <a:r>
              <a:rPr lang="pt-BR" sz="2663" dirty="0" smtClean="0">
                <a:solidFill>
                  <a:srgbClr val="545352"/>
                </a:solidFill>
              </a:rPr>
              <a:t>1</a:t>
            </a:r>
            <a:endParaRPr sz="2663" dirty="0">
              <a:solidFill>
                <a:srgbClr val="545352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1" y="1057465"/>
            <a:ext cx="4927241" cy="27581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773672" y="900167"/>
            <a:ext cx="2706393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Faixa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Etária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smtClean="0">
                <a:solidFill>
                  <a:srgbClr val="545352"/>
                </a:solidFill>
              </a:rPr>
              <a:t>202</a:t>
            </a:r>
            <a:r>
              <a:rPr lang="pt-BR" sz="1438" dirty="0" smtClean="0">
                <a:solidFill>
                  <a:srgbClr val="545352"/>
                </a:solidFill>
              </a:rPr>
              <a:t>1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80149" y="179708"/>
            <a:ext cx="3428176" cy="54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63" dirty="0">
                <a:solidFill>
                  <a:srgbClr val="545352"/>
                </a:solidFill>
              </a:rPr>
              <a:t>BOVINOS | </a:t>
            </a:r>
            <a:r>
              <a:rPr sz="2663" dirty="0" smtClean="0">
                <a:solidFill>
                  <a:srgbClr val="545352"/>
                </a:solidFill>
              </a:rPr>
              <a:t>202</a:t>
            </a:r>
            <a:r>
              <a:rPr lang="pt-BR" sz="2663" dirty="0" smtClean="0">
                <a:solidFill>
                  <a:srgbClr val="545352"/>
                </a:solidFill>
              </a:rPr>
              <a:t>1</a:t>
            </a:r>
            <a:endParaRPr sz="2663" dirty="0">
              <a:solidFill>
                <a:srgbClr val="545352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40" y="1133283"/>
            <a:ext cx="4546724" cy="2776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5593375" y="900315"/>
            <a:ext cx="2706393" cy="324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Quantidade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Finalidade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  <a:p>
            <a:pPr algn="l"/>
            <a:r>
              <a:rPr dirty="0"/>
              <a:t/>
            </a:r>
            <a:br>
              <a:rPr dirty="0"/>
            </a:br>
            <a:r>
              <a:rPr sz="958" dirty="0">
                <a:solidFill>
                  <a:srgbClr val="545352"/>
                </a:solidFill>
              </a:rPr>
              <a:t> </a:t>
            </a:r>
            <a:br>
              <a:rPr sz="958" dirty="0">
                <a:solidFill>
                  <a:srgbClr val="545352"/>
                </a:solidFill>
              </a:rPr>
            </a:br>
            <a:r>
              <a:rPr sz="958" dirty="0">
                <a:solidFill>
                  <a:srgbClr val="545352"/>
                </a:solidFill>
              </a:rPr>
              <a:t/>
            </a:r>
            <a:br>
              <a:rPr sz="958" dirty="0">
                <a:solidFill>
                  <a:srgbClr val="545352"/>
                </a:solidFill>
              </a:rPr>
            </a:br>
            <a:endParaRPr sz="958" dirty="0">
              <a:solidFill>
                <a:srgbClr val="545352"/>
              </a:solidFill>
            </a:endParaRPr>
          </a:p>
        </p:txBody>
      </p:sp>
      <p:sp>
        <p:nvSpPr>
          <p:cNvPr id="3" name="New shape"/>
          <p:cNvSpPr/>
          <p:nvPr/>
        </p:nvSpPr>
        <p:spPr>
          <a:xfrm>
            <a:off x="180149" y="179855"/>
            <a:ext cx="3428176" cy="541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63" dirty="0">
                <a:solidFill>
                  <a:srgbClr val="545352"/>
                </a:solidFill>
              </a:rPr>
              <a:t>BOVINOS | </a:t>
            </a:r>
            <a:r>
              <a:rPr sz="2663" dirty="0" smtClean="0">
                <a:solidFill>
                  <a:srgbClr val="545352"/>
                </a:solidFill>
              </a:rPr>
              <a:t>202</a:t>
            </a:r>
            <a:r>
              <a:rPr lang="pt-BR" sz="2663" dirty="0" smtClean="0">
                <a:solidFill>
                  <a:srgbClr val="545352"/>
                </a:solidFill>
              </a:rPr>
              <a:t>1</a:t>
            </a:r>
            <a:endParaRPr sz="2663" dirty="0">
              <a:solidFill>
                <a:srgbClr val="54535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356" y="991890"/>
            <a:ext cx="3906943" cy="33105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Talita.Talita-PC\Desktop\iagro\diretoria\diretor novo 2019\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61400" cy="4873114"/>
          </a:xfrm>
          <a:prstGeom prst="rect">
            <a:avLst/>
          </a:prstGeom>
          <a:noFill/>
        </p:spPr>
      </p:pic>
      <p:sp>
        <p:nvSpPr>
          <p:cNvPr id="2" name="New shape"/>
          <p:cNvSpPr/>
          <p:nvPr/>
        </p:nvSpPr>
        <p:spPr>
          <a:xfrm>
            <a:off x="690225" y="3944218"/>
            <a:ext cx="5224651" cy="540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pPr algn="l"/>
            <a:r>
              <a:rPr sz="1438" b="1" dirty="0" err="1">
                <a:solidFill>
                  <a:srgbClr val="545352"/>
                </a:solidFill>
              </a:rPr>
              <a:t>Porcentagem</a:t>
            </a:r>
            <a:r>
              <a:rPr sz="1438" b="1" dirty="0">
                <a:solidFill>
                  <a:srgbClr val="545352"/>
                </a:solidFill>
              </a:rPr>
              <a:t> (%)</a:t>
            </a:r>
            <a:r>
              <a:rPr sz="1438" dirty="0">
                <a:solidFill>
                  <a:srgbClr val="545352"/>
                </a:solidFill>
              </a:rPr>
              <a:t> de </a:t>
            </a:r>
            <a:r>
              <a:rPr sz="1438" dirty="0" err="1">
                <a:solidFill>
                  <a:srgbClr val="545352"/>
                </a:solidFill>
              </a:rPr>
              <a:t>animais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transportados</a:t>
            </a:r>
            <a:r>
              <a:rPr sz="1438" dirty="0">
                <a:solidFill>
                  <a:srgbClr val="545352"/>
                </a:solidFill>
              </a:rPr>
              <a:t> com a </a:t>
            </a:r>
            <a:r>
              <a:rPr sz="1438" dirty="0" err="1">
                <a:solidFill>
                  <a:srgbClr val="545352"/>
                </a:solidFill>
              </a:rPr>
              <a:t>finalidade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Engorda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por</a:t>
            </a:r>
            <a:r>
              <a:rPr sz="1438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Origem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>
                <a:solidFill>
                  <a:srgbClr val="545352"/>
                </a:solidFill>
              </a:rPr>
              <a:t>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err="1">
                <a:solidFill>
                  <a:srgbClr val="545352"/>
                </a:solidFill>
              </a:rPr>
              <a:t>Destino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dirty="0" err="1">
                <a:solidFill>
                  <a:srgbClr val="545352"/>
                </a:solidFill>
              </a:rPr>
              <a:t>durante</a:t>
            </a:r>
            <a:r>
              <a:rPr sz="1438" dirty="0">
                <a:solidFill>
                  <a:srgbClr val="545352"/>
                </a:solidFill>
              </a:rPr>
              <a:t> o </a:t>
            </a:r>
            <a:r>
              <a:rPr sz="1438" dirty="0" err="1">
                <a:solidFill>
                  <a:srgbClr val="545352"/>
                </a:solidFill>
              </a:rPr>
              <a:t>ano</a:t>
            </a:r>
            <a:r>
              <a:rPr sz="1438" dirty="0">
                <a:solidFill>
                  <a:srgbClr val="545352"/>
                </a:solidFill>
              </a:rPr>
              <a:t> de</a:t>
            </a:r>
            <a:r>
              <a:rPr sz="1438" b="1" dirty="0">
                <a:solidFill>
                  <a:srgbClr val="545352"/>
                </a:solidFill>
              </a:rPr>
              <a:t> </a:t>
            </a:r>
            <a:r>
              <a:rPr sz="1438" b="1" dirty="0" smtClean="0">
                <a:solidFill>
                  <a:srgbClr val="545352"/>
                </a:solidFill>
              </a:rPr>
              <a:t>202</a:t>
            </a:r>
            <a:r>
              <a:rPr lang="pt-BR" sz="1438" b="1" dirty="0" smtClean="0">
                <a:solidFill>
                  <a:srgbClr val="545352"/>
                </a:solidFill>
              </a:rPr>
              <a:t>1</a:t>
            </a:r>
            <a:endParaRPr sz="1438" b="1" dirty="0">
              <a:solidFill>
                <a:srgbClr val="545352"/>
              </a:solidFill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456160" y="720577"/>
            <a:ext cx="1082452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Origem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74916" y="720577"/>
            <a:ext cx="1082176" cy="360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1438" dirty="0" err="1">
                <a:solidFill>
                  <a:srgbClr val="545352"/>
                </a:solidFill>
              </a:rPr>
              <a:t>Destino</a:t>
            </a:r>
            <a:endParaRPr sz="1438" dirty="0">
              <a:solidFill>
                <a:srgbClr val="545352"/>
              </a:solidFill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179852" y="179708"/>
            <a:ext cx="4313339" cy="531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>
            <a:defPPr>
              <a:defRPr>
                <a:latin typeface="Arial Unicode MS"/>
                <a:ea typeface="Arial Unicode MS"/>
              </a:defRPr>
            </a:defPPr>
          </a:lstStyle>
          <a:p>
            <a:r>
              <a:rPr sz="2607" dirty="0">
                <a:solidFill>
                  <a:srgbClr val="545352"/>
                </a:solidFill>
              </a:rPr>
              <a:t>BOVINOS | </a:t>
            </a:r>
            <a:r>
              <a:rPr sz="2607" dirty="0" smtClean="0">
                <a:solidFill>
                  <a:srgbClr val="545352"/>
                </a:solidFill>
              </a:rPr>
              <a:t>202</a:t>
            </a:r>
            <a:r>
              <a:rPr lang="pt-BR" sz="2607" dirty="0" smtClean="0">
                <a:solidFill>
                  <a:srgbClr val="545352"/>
                </a:solidFill>
              </a:rPr>
              <a:t>1</a:t>
            </a:r>
            <a:r>
              <a:rPr sz="2607" dirty="0" smtClean="0">
                <a:solidFill>
                  <a:srgbClr val="545352"/>
                </a:solidFill>
              </a:rPr>
              <a:t> </a:t>
            </a:r>
            <a:r>
              <a:rPr sz="2607" dirty="0">
                <a:solidFill>
                  <a:srgbClr val="545352"/>
                </a:solidFill>
              </a:rPr>
              <a:t>| ENGORDA</a:t>
            </a:r>
          </a:p>
        </p:txBody>
      </p:sp>
      <p:sp>
        <p:nvSpPr>
          <p:cNvPr id="12" name="Seta para Baixo 11"/>
          <p:cNvSpPr/>
          <p:nvPr/>
        </p:nvSpPr>
        <p:spPr>
          <a:xfrm flipH="1" flipV="1">
            <a:off x="5765543" y="281048"/>
            <a:ext cx="144016" cy="172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540601" y="429616"/>
            <a:ext cx="795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*(23,8%)</a:t>
            </a:r>
            <a:endParaRPr lang="pt-BR" sz="8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5" y="1168287"/>
            <a:ext cx="3247728" cy="27183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941" y="1149848"/>
            <a:ext cx="3340413" cy="278280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732" y="218928"/>
            <a:ext cx="953854" cy="40435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092" y="252497"/>
            <a:ext cx="846371" cy="32242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932" y="268794"/>
            <a:ext cx="839085" cy="3238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2365</Words>
  <Application>Microsoft Office PowerPoint</Application>
  <PresentationFormat>Personalizar</PresentationFormat>
  <Paragraphs>321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Campos dos Anjos</dc:creator>
  <cp:lastModifiedBy>Márcia Maria Arakaki Rabelo</cp:lastModifiedBy>
  <cp:revision>95</cp:revision>
  <cp:lastPrinted>2021-03-31T07:56:04Z</cp:lastPrinted>
  <dcterms:created xsi:type="dcterms:W3CDTF">2021-03-31T11:56:04Z</dcterms:created>
  <dcterms:modified xsi:type="dcterms:W3CDTF">2023-06-22T20:39:31Z</dcterms:modified>
</cp:coreProperties>
</file>