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5" r:id="rId3"/>
    <p:sldId id="316" r:id="rId4"/>
    <p:sldId id="317" r:id="rId5"/>
    <p:sldId id="318" r:id="rId6"/>
    <p:sldId id="321" r:id="rId7"/>
    <p:sldId id="323" r:id="rId8"/>
    <p:sldId id="322" r:id="rId9"/>
    <p:sldId id="320" r:id="rId10"/>
    <p:sldId id="319" r:id="rId11"/>
  </p:sldIdLst>
  <p:sldSz cx="12192000" cy="6858000"/>
  <p:notesSz cx="6815138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3"/>
    <p:restoredTop sz="93443"/>
  </p:normalViewPr>
  <p:slideViewPr>
    <p:cSldViewPr>
      <p:cViewPr varScale="1">
        <p:scale>
          <a:sx n="69" d="100"/>
          <a:sy n="69" d="100"/>
        </p:scale>
        <p:origin x="107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E391C-EC8E-4246-84B7-1504712AC48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A9A1D-AAE4-4BD4-AFBE-95111B4F575D}">
      <dgm:prSet custT="1"/>
      <dgm:spPr/>
      <dgm:t>
        <a:bodyPr/>
        <a:lstStyle/>
        <a:p>
          <a:r>
            <a:rPr lang="pt-BR" sz="1600" dirty="0"/>
            <a:t>Conhecer (todos) os determinantes relacionados </a:t>
          </a:r>
          <a:br>
            <a:rPr lang="pt-BR" sz="1600" dirty="0"/>
          </a:br>
          <a:r>
            <a:rPr lang="pt-BR" sz="1600" dirty="0"/>
            <a:t>(agente-hospedeiro-ambiente)</a:t>
          </a:r>
          <a:endParaRPr lang="en-US" sz="1600" dirty="0"/>
        </a:p>
      </dgm:t>
    </dgm:pt>
    <dgm:pt modelId="{FFC32AAD-8CF7-424A-A7ED-5AC95AC87F30}" type="parTrans" cxnId="{6D797B9A-FF8B-443F-B816-EF612F6FF34C}">
      <dgm:prSet/>
      <dgm:spPr/>
      <dgm:t>
        <a:bodyPr/>
        <a:lstStyle/>
        <a:p>
          <a:endParaRPr lang="en-US" sz="1600"/>
        </a:p>
      </dgm:t>
    </dgm:pt>
    <dgm:pt modelId="{D6190B09-9DAC-4601-806A-C03854155523}" type="sibTrans" cxnId="{6D797B9A-FF8B-443F-B816-EF612F6FF34C}">
      <dgm:prSet/>
      <dgm:spPr/>
      <dgm:t>
        <a:bodyPr/>
        <a:lstStyle/>
        <a:p>
          <a:endParaRPr lang="en-US" sz="1600"/>
        </a:p>
      </dgm:t>
    </dgm:pt>
    <dgm:pt modelId="{635E6FE3-12AD-42FE-A323-73B9A3E63C40}">
      <dgm:prSet custT="1"/>
      <dgm:spPr/>
      <dgm:t>
        <a:bodyPr/>
        <a:lstStyle/>
        <a:p>
          <a:r>
            <a:rPr lang="pt-BR" sz="1600"/>
            <a:t>+ epidemiologia!</a:t>
          </a:r>
          <a:endParaRPr lang="en-US" sz="1600"/>
        </a:p>
      </dgm:t>
    </dgm:pt>
    <dgm:pt modelId="{28ADDE62-E406-413A-BBF8-06D27B3F9FC9}" type="parTrans" cxnId="{9A0B1308-46E0-4528-9138-3F8BF9C34F9A}">
      <dgm:prSet/>
      <dgm:spPr/>
      <dgm:t>
        <a:bodyPr/>
        <a:lstStyle/>
        <a:p>
          <a:endParaRPr lang="en-US" sz="1600"/>
        </a:p>
      </dgm:t>
    </dgm:pt>
    <dgm:pt modelId="{3B019256-E09A-401D-9307-89F03E37E421}" type="sibTrans" cxnId="{9A0B1308-46E0-4528-9138-3F8BF9C34F9A}">
      <dgm:prSet/>
      <dgm:spPr/>
      <dgm:t>
        <a:bodyPr/>
        <a:lstStyle/>
        <a:p>
          <a:endParaRPr lang="en-US" sz="1600"/>
        </a:p>
      </dgm:t>
    </dgm:pt>
    <dgm:pt modelId="{D6AC32AF-75D0-467F-A6A4-A4F4E3370D03}">
      <dgm:prSet custT="1"/>
      <dgm:spPr/>
      <dgm:t>
        <a:bodyPr/>
        <a:lstStyle/>
        <a:p>
          <a:r>
            <a:rPr lang="pt-BR" sz="1600"/>
            <a:t>+ bioestatística (intervalo de confiança)</a:t>
          </a:r>
          <a:endParaRPr lang="en-US" sz="1600"/>
        </a:p>
      </dgm:t>
    </dgm:pt>
    <dgm:pt modelId="{FC2239A6-EEE9-4555-A0C3-6676F0AD609A}" type="parTrans" cxnId="{F826BB67-DC46-4C53-BD58-A5E1A367AF77}">
      <dgm:prSet/>
      <dgm:spPr/>
      <dgm:t>
        <a:bodyPr/>
        <a:lstStyle/>
        <a:p>
          <a:endParaRPr lang="en-US" sz="1600"/>
        </a:p>
      </dgm:t>
    </dgm:pt>
    <dgm:pt modelId="{4775D37D-2369-4C9F-AAC0-83CF7200435D}" type="sibTrans" cxnId="{F826BB67-DC46-4C53-BD58-A5E1A367AF77}">
      <dgm:prSet/>
      <dgm:spPr/>
      <dgm:t>
        <a:bodyPr/>
        <a:lstStyle/>
        <a:p>
          <a:endParaRPr lang="en-US" sz="1600"/>
        </a:p>
      </dgm:t>
    </dgm:pt>
    <dgm:pt modelId="{52F3F981-5A9B-4C8A-A730-10788F75B690}">
      <dgm:prSet custT="1"/>
      <dgm:spPr/>
      <dgm:t>
        <a:bodyPr/>
        <a:lstStyle/>
        <a:p>
          <a:r>
            <a:rPr lang="pt-BR" sz="1600"/>
            <a:t>+ geoprocessamento</a:t>
          </a:r>
          <a:endParaRPr lang="en-US" sz="1600"/>
        </a:p>
      </dgm:t>
    </dgm:pt>
    <dgm:pt modelId="{1BFD724C-AB5B-4AD8-A914-C2E717C76316}" type="parTrans" cxnId="{D9014228-6578-45AC-95BF-74478614DBD1}">
      <dgm:prSet/>
      <dgm:spPr/>
      <dgm:t>
        <a:bodyPr/>
        <a:lstStyle/>
        <a:p>
          <a:endParaRPr lang="en-US" sz="1600"/>
        </a:p>
      </dgm:t>
    </dgm:pt>
    <dgm:pt modelId="{F88332A1-514F-478E-A745-73FE0090F761}" type="sibTrans" cxnId="{D9014228-6578-45AC-95BF-74478614DBD1}">
      <dgm:prSet/>
      <dgm:spPr/>
      <dgm:t>
        <a:bodyPr/>
        <a:lstStyle/>
        <a:p>
          <a:endParaRPr lang="en-US" sz="1600"/>
        </a:p>
      </dgm:t>
    </dgm:pt>
    <dgm:pt modelId="{DF2EB4A9-1D46-4FC6-8A17-283E6721BE53}">
      <dgm:prSet custT="1"/>
      <dgm:spPr/>
      <dgm:t>
        <a:bodyPr/>
        <a:lstStyle/>
        <a:p>
          <a:r>
            <a:rPr lang="pt-BR" sz="1600"/>
            <a:t>Estudos epidemiológicos</a:t>
          </a:r>
          <a:endParaRPr lang="en-US" sz="1600"/>
        </a:p>
      </dgm:t>
    </dgm:pt>
    <dgm:pt modelId="{5A9EB7E5-237D-498C-B5FC-74BF12BA3397}" type="parTrans" cxnId="{02E782FE-9516-4DA8-A6FA-8FFD3F4C6138}">
      <dgm:prSet/>
      <dgm:spPr/>
      <dgm:t>
        <a:bodyPr/>
        <a:lstStyle/>
        <a:p>
          <a:endParaRPr lang="en-US" sz="1600"/>
        </a:p>
      </dgm:t>
    </dgm:pt>
    <dgm:pt modelId="{C35AE7D0-ECE5-4615-B4CE-D1607AFDBC1F}" type="sibTrans" cxnId="{02E782FE-9516-4DA8-A6FA-8FFD3F4C6138}">
      <dgm:prSet/>
      <dgm:spPr/>
      <dgm:t>
        <a:bodyPr/>
        <a:lstStyle/>
        <a:p>
          <a:endParaRPr lang="en-US" sz="1600"/>
        </a:p>
      </dgm:t>
    </dgm:pt>
    <dgm:pt modelId="{D6C7F9E6-A90E-4EEF-B6D4-DC74C6206F4D}">
      <dgm:prSet custT="1"/>
      <dgm:spPr/>
      <dgm:t>
        <a:bodyPr/>
        <a:lstStyle/>
        <a:p>
          <a:r>
            <a:rPr lang="pt-BR" sz="1600"/>
            <a:t>Observacionais </a:t>
          </a:r>
          <a:endParaRPr lang="en-US" sz="1600"/>
        </a:p>
      </dgm:t>
    </dgm:pt>
    <dgm:pt modelId="{0A9B4DCE-8A8A-4CDC-9FEB-C4662EE32FB9}" type="parTrans" cxnId="{709ABC18-6CDF-4FE7-9BE2-FC0155C9EC8D}">
      <dgm:prSet/>
      <dgm:spPr/>
      <dgm:t>
        <a:bodyPr/>
        <a:lstStyle/>
        <a:p>
          <a:endParaRPr lang="en-US" sz="1600"/>
        </a:p>
      </dgm:t>
    </dgm:pt>
    <dgm:pt modelId="{E23094B7-1054-4912-8E91-77CC38195BB2}" type="sibTrans" cxnId="{709ABC18-6CDF-4FE7-9BE2-FC0155C9EC8D}">
      <dgm:prSet/>
      <dgm:spPr/>
      <dgm:t>
        <a:bodyPr/>
        <a:lstStyle/>
        <a:p>
          <a:endParaRPr lang="en-US" sz="1600"/>
        </a:p>
      </dgm:t>
    </dgm:pt>
    <dgm:pt modelId="{790BADF9-86D1-4B78-ADB2-FFE898DA4CD0}">
      <dgm:prSet custT="1"/>
      <dgm:spPr/>
      <dgm:t>
        <a:bodyPr/>
        <a:lstStyle/>
        <a:p>
          <a:r>
            <a:rPr lang="pt-BR" sz="1600" dirty="0"/>
            <a:t>Risco (= incidência!) = risco relativo; risco atribuível...</a:t>
          </a:r>
          <a:endParaRPr lang="en-US" sz="1600" dirty="0"/>
        </a:p>
      </dgm:t>
    </dgm:pt>
    <dgm:pt modelId="{A6E65CE4-9768-4989-9A03-CD7E5B929456}" type="parTrans" cxnId="{26746B40-FA99-44F3-AFAD-00FF8D944E7B}">
      <dgm:prSet/>
      <dgm:spPr/>
      <dgm:t>
        <a:bodyPr/>
        <a:lstStyle/>
        <a:p>
          <a:endParaRPr lang="en-US" sz="1600"/>
        </a:p>
      </dgm:t>
    </dgm:pt>
    <dgm:pt modelId="{E2FAFD48-B69B-4228-8EEE-F979DAEB298B}" type="sibTrans" cxnId="{26746B40-FA99-44F3-AFAD-00FF8D944E7B}">
      <dgm:prSet/>
      <dgm:spPr/>
      <dgm:t>
        <a:bodyPr/>
        <a:lstStyle/>
        <a:p>
          <a:endParaRPr lang="en-US" sz="1600"/>
        </a:p>
      </dgm:t>
    </dgm:pt>
    <dgm:pt modelId="{3C3848DD-A91D-493F-959E-740001E22408}">
      <dgm:prSet custT="1"/>
      <dgm:spPr/>
      <dgm:t>
        <a:bodyPr/>
        <a:lstStyle/>
        <a:p>
          <a:r>
            <a:rPr lang="pt-BR" sz="1600" dirty="0"/>
            <a:t>Estimativa do risco(= prevalência </a:t>
          </a:r>
          <a:r>
            <a:rPr lang="pt-BR" sz="1600" dirty="0" err="1"/>
            <a:t>p</a:t>
          </a:r>
          <a:r>
            <a:rPr lang="pt-BR" sz="1600" dirty="0"/>
            <a:t>/</a:t>
          </a:r>
          <a:r>
            <a:rPr lang="pt-BR" sz="1600" dirty="0" err="1"/>
            <a:t>ex</a:t>
          </a:r>
          <a:r>
            <a:rPr lang="pt-BR" sz="1600" dirty="0"/>
            <a:t>) = </a:t>
          </a:r>
          <a:r>
            <a:rPr lang="pt-BR" sz="1600" dirty="0" err="1"/>
            <a:t>odds</a:t>
          </a:r>
          <a:r>
            <a:rPr lang="pt-BR" sz="1600" dirty="0"/>
            <a:t> </a:t>
          </a:r>
          <a:r>
            <a:rPr lang="pt-BR" sz="1600" dirty="0" err="1"/>
            <a:t>ratio</a:t>
          </a:r>
          <a:r>
            <a:rPr lang="pt-BR" sz="1600" dirty="0"/>
            <a:t>; razão de prevalências</a:t>
          </a:r>
          <a:endParaRPr lang="en-US" sz="1600" dirty="0"/>
        </a:p>
      </dgm:t>
    </dgm:pt>
    <dgm:pt modelId="{3FB109A3-FA3F-48B1-85D3-810411C28ACB}" type="parTrans" cxnId="{17AEEF32-95C8-4426-9970-1268FB504283}">
      <dgm:prSet/>
      <dgm:spPr/>
      <dgm:t>
        <a:bodyPr/>
        <a:lstStyle/>
        <a:p>
          <a:endParaRPr lang="en-US" sz="1600"/>
        </a:p>
      </dgm:t>
    </dgm:pt>
    <dgm:pt modelId="{56F9378A-F5FF-4A48-9930-68DD71949AB9}" type="sibTrans" cxnId="{17AEEF32-95C8-4426-9970-1268FB504283}">
      <dgm:prSet/>
      <dgm:spPr/>
      <dgm:t>
        <a:bodyPr/>
        <a:lstStyle/>
        <a:p>
          <a:endParaRPr lang="en-US" sz="1600"/>
        </a:p>
      </dgm:t>
    </dgm:pt>
    <dgm:pt modelId="{59123C87-1486-4C2E-BE48-A051CE202F97}">
      <dgm:prSet custT="1"/>
      <dgm:spPr/>
      <dgm:t>
        <a:bodyPr/>
        <a:lstStyle/>
        <a:p>
          <a:r>
            <a:rPr lang="pt-BR" sz="1600"/>
            <a:t>Modelagem matemática / estatística</a:t>
          </a:r>
          <a:endParaRPr lang="en-US" sz="1600"/>
        </a:p>
      </dgm:t>
    </dgm:pt>
    <dgm:pt modelId="{B03264CA-6280-4D61-A5F6-76A0D08F09F6}" type="parTrans" cxnId="{88798ADC-7E22-4315-837B-FD3D20D181A8}">
      <dgm:prSet/>
      <dgm:spPr/>
      <dgm:t>
        <a:bodyPr/>
        <a:lstStyle/>
        <a:p>
          <a:endParaRPr lang="en-US" sz="1600"/>
        </a:p>
      </dgm:t>
    </dgm:pt>
    <dgm:pt modelId="{22D29FAE-A9F4-4CCF-AFC6-E6B9F1919A3E}" type="sibTrans" cxnId="{88798ADC-7E22-4315-837B-FD3D20D181A8}">
      <dgm:prSet/>
      <dgm:spPr/>
      <dgm:t>
        <a:bodyPr/>
        <a:lstStyle/>
        <a:p>
          <a:endParaRPr lang="en-US" sz="1600"/>
        </a:p>
      </dgm:t>
    </dgm:pt>
    <dgm:pt modelId="{093D3869-3E0C-441F-94B0-8F5E69E21AB7}">
      <dgm:prSet custT="1"/>
      <dgm:spPr/>
      <dgm:t>
        <a:bodyPr/>
        <a:lstStyle/>
        <a:p>
          <a:r>
            <a:rPr lang="pt-BR" sz="1600" dirty="0"/>
            <a:t>Probabilidade</a:t>
          </a:r>
          <a:endParaRPr lang="en-US" sz="1600" dirty="0"/>
        </a:p>
      </dgm:t>
    </dgm:pt>
    <dgm:pt modelId="{9BA0CEAA-F3C8-4C3E-B2C3-BC76198CF9ED}" type="parTrans" cxnId="{9F5080D2-4335-4E8E-BF80-EC05007F9570}">
      <dgm:prSet/>
      <dgm:spPr/>
      <dgm:t>
        <a:bodyPr/>
        <a:lstStyle/>
        <a:p>
          <a:endParaRPr lang="en-US" sz="1600"/>
        </a:p>
      </dgm:t>
    </dgm:pt>
    <dgm:pt modelId="{6B3EF0F3-E83E-490F-A93D-193743BA940B}" type="sibTrans" cxnId="{9F5080D2-4335-4E8E-BF80-EC05007F9570}">
      <dgm:prSet/>
      <dgm:spPr/>
      <dgm:t>
        <a:bodyPr/>
        <a:lstStyle/>
        <a:p>
          <a:endParaRPr lang="en-US" sz="1600"/>
        </a:p>
      </dgm:t>
    </dgm:pt>
    <dgm:pt modelId="{B838FAAF-70C2-48FA-84AA-D95BE5503BAF}">
      <dgm:prSet custT="1"/>
      <dgm:spPr/>
      <dgm:t>
        <a:bodyPr/>
        <a:lstStyle/>
        <a:p>
          <a:r>
            <a:rPr lang="pt-BR" sz="1600"/>
            <a:t>p/ex. análise multicritério; abordagem bayesiana; regressão logística...</a:t>
          </a:r>
          <a:endParaRPr lang="en-US" sz="1600"/>
        </a:p>
      </dgm:t>
    </dgm:pt>
    <dgm:pt modelId="{E9C62F19-9CEE-4AE6-9360-2DE189738DD0}" type="parTrans" cxnId="{23B835C7-ED9C-4748-AE7B-33A6CC19587E}">
      <dgm:prSet/>
      <dgm:spPr/>
      <dgm:t>
        <a:bodyPr/>
        <a:lstStyle/>
        <a:p>
          <a:endParaRPr lang="en-US" sz="1600"/>
        </a:p>
      </dgm:t>
    </dgm:pt>
    <dgm:pt modelId="{1A2623E5-F4CE-496F-970E-0C56C7F7AE91}" type="sibTrans" cxnId="{23B835C7-ED9C-4748-AE7B-33A6CC19587E}">
      <dgm:prSet/>
      <dgm:spPr/>
      <dgm:t>
        <a:bodyPr/>
        <a:lstStyle/>
        <a:p>
          <a:endParaRPr lang="en-US" sz="1600"/>
        </a:p>
      </dgm:t>
    </dgm:pt>
    <dgm:pt modelId="{27A36E61-95FF-4410-8589-56134F062072}">
      <dgm:prSet custT="1"/>
      <dgm:spPr/>
      <dgm:t>
        <a:bodyPr/>
        <a:lstStyle/>
        <a:p>
          <a:r>
            <a:rPr lang="pt-BR" sz="1600"/>
            <a:t>Escala de risco (numérica ou “baixo – médio – alto”)</a:t>
          </a:r>
          <a:endParaRPr lang="en-US" sz="1600"/>
        </a:p>
      </dgm:t>
    </dgm:pt>
    <dgm:pt modelId="{B57170A7-B726-4063-A008-A70258869A62}" type="parTrans" cxnId="{880DCF1E-D46A-4019-92C3-771917C3A7DF}">
      <dgm:prSet/>
      <dgm:spPr/>
      <dgm:t>
        <a:bodyPr/>
        <a:lstStyle/>
        <a:p>
          <a:endParaRPr lang="en-US" sz="1600"/>
        </a:p>
      </dgm:t>
    </dgm:pt>
    <dgm:pt modelId="{6B6731AB-026E-478E-B5E2-DFF800C5DEFD}" type="sibTrans" cxnId="{880DCF1E-D46A-4019-92C3-771917C3A7DF}">
      <dgm:prSet/>
      <dgm:spPr/>
      <dgm:t>
        <a:bodyPr/>
        <a:lstStyle/>
        <a:p>
          <a:endParaRPr lang="en-US" sz="1600"/>
        </a:p>
      </dgm:t>
    </dgm:pt>
    <dgm:pt modelId="{AB62B80A-C600-4090-A4AD-ADFD96FB7102}">
      <dgm:prSet custT="1"/>
      <dgm:spPr/>
      <dgm:t>
        <a:bodyPr/>
        <a:lstStyle/>
        <a:p>
          <a:r>
            <a:rPr lang="pt-BR" sz="1600"/>
            <a:t>Com ou sem geoprocessamento</a:t>
          </a:r>
          <a:endParaRPr lang="en-US" sz="1600"/>
        </a:p>
      </dgm:t>
    </dgm:pt>
    <dgm:pt modelId="{20EE8951-E75A-4749-BFC1-56CB8C0A6D4D}" type="parTrans" cxnId="{2E2CC503-D2FA-4F92-BD9D-816A73FB6992}">
      <dgm:prSet/>
      <dgm:spPr/>
      <dgm:t>
        <a:bodyPr/>
        <a:lstStyle/>
        <a:p>
          <a:endParaRPr lang="en-US" sz="1600"/>
        </a:p>
      </dgm:t>
    </dgm:pt>
    <dgm:pt modelId="{931F390D-03B5-4B47-B899-852275548912}" type="sibTrans" cxnId="{2E2CC503-D2FA-4F92-BD9D-816A73FB6992}">
      <dgm:prSet/>
      <dgm:spPr/>
      <dgm:t>
        <a:bodyPr/>
        <a:lstStyle/>
        <a:p>
          <a:endParaRPr lang="en-US" sz="1600"/>
        </a:p>
      </dgm:t>
    </dgm:pt>
    <dgm:pt modelId="{C4EEDAA1-AA56-7545-AAAB-066D930202D1}" type="pres">
      <dgm:prSet presAssocID="{8EEE391C-EC8E-4246-84B7-1504712AC4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1BE108-108A-4340-A1C0-BF4CEDC1EC6C}" type="pres">
      <dgm:prSet presAssocID="{086A9A1D-AAE4-4BD4-AFBE-95111B4F575D}" presName="parentLin" presStyleCnt="0"/>
      <dgm:spPr/>
    </dgm:pt>
    <dgm:pt modelId="{01C67863-A67D-7743-8D35-DD9E43E177E5}" type="pres">
      <dgm:prSet presAssocID="{086A9A1D-AAE4-4BD4-AFBE-95111B4F575D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0E692BB-47D0-8A43-91E6-A0FF9134C7B5}" type="pres">
      <dgm:prSet presAssocID="{086A9A1D-AAE4-4BD4-AFBE-95111B4F57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F75E5A-92E7-7442-8E15-E84BCA835EC4}" type="pres">
      <dgm:prSet presAssocID="{086A9A1D-AAE4-4BD4-AFBE-95111B4F575D}" presName="negativeSpace" presStyleCnt="0"/>
      <dgm:spPr/>
    </dgm:pt>
    <dgm:pt modelId="{2E160EA4-1869-604F-8B6F-19790EBD5BE4}" type="pres">
      <dgm:prSet presAssocID="{086A9A1D-AAE4-4BD4-AFBE-95111B4F575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83BF9B-6AF9-8944-B84B-9FB641B7CD37}" type="pres">
      <dgm:prSet presAssocID="{D6190B09-9DAC-4601-806A-C03854155523}" presName="spaceBetweenRectangles" presStyleCnt="0"/>
      <dgm:spPr/>
    </dgm:pt>
    <dgm:pt modelId="{18AEFE9B-EC91-2E49-A8E8-7BE5978EAFC3}" type="pres">
      <dgm:prSet presAssocID="{DF2EB4A9-1D46-4FC6-8A17-283E6721BE53}" presName="parentLin" presStyleCnt="0"/>
      <dgm:spPr/>
    </dgm:pt>
    <dgm:pt modelId="{1A564FDB-592B-5243-B3DE-E8B45B913CD2}" type="pres">
      <dgm:prSet presAssocID="{DF2EB4A9-1D46-4FC6-8A17-283E6721BE5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AA30B647-720F-5048-92E1-8087B50E0AC7}" type="pres">
      <dgm:prSet presAssocID="{DF2EB4A9-1D46-4FC6-8A17-283E6721BE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D11B22-0662-AB44-A5CE-5DCE5D9172E2}" type="pres">
      <dgm:prSet presAssocID="{DF2EB4A9-1D46-4FC6-8A17-283E6721BE53}" presName="negativeSpace" presStyleCnt="0"/>
      <dgm:spPr/>
    </dgm:pt>
    <dgm:pt modelId="{C25ECE36-8B71-7641-9588-45E64E1C7266}" type="pres">
      <dgm:prSet presAssocID="{DF2EB4A9-1D46-4FC6-8A17-283E6721BE5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E054D8-D307-1D43-9A17-8DE1C8AACC43}" type="pres">
      <dgm:prSet presAssocID="{C35AE7D0-ECE5-4615-B4CE-D1607AFDBC1F}" presName="spaceBetweenRectangles" presStyleCnt="0"/>
      <dgm:spPr/>
    </dgm:pt>
    <dgm:pt modelId="{2F483803-03F8-FB40-A956-675ABD1474A1}" type="pres">
      <dgm:prSet presAssocID="{59123C87-1486-4C2E-BE48-A051CE202F97}" presName="parentLin" presStyleCnt="0"/>
      <dgm:spPr/>
    </dgm:pt>
    <dgm:pt modelId="{87D87BC6-DCD3-AE48-8783-1C94DD3D16C9}" type="pres">
      <dgm:prSet presAssocID="{59123C87-1486-4C2E-BE48-A051CE202F97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7F6F1F11-8662-E14C-BA50-A5BCDC9CEDC4}" type="pres">
      <dgm:prSet presAssocID="{59123C87-1486-4C2E-BE48-A051CE202F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4179EC-3984-F444-A36F-EC60306F9E69}" type="pres">
      <dgm:prSet presAssocID="{59123C87-1486-4C2E-BE48-A051CE202F97}" presName="negativeSpace" presStyleCnt="0"/>
      <dgm:spPr/>
    </dgm:pt>
    <dgm:pt modelId="{F05BA6F3-085C-FE4F-83E8-117A912D0E70}" type="pres">
      <dgm:prSet presAssocID="{59123C87-1486-4C2E-BE48-A051CE202F9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217AD6-C2D5-3941-AF7E-3796EA6B00BB}" type="presOf" srcId="{093D3869-3E0C-441F-94B0-8F5E69E21AB7}" destId="{F05BA6F3-085C-FE4F-83E8-117A912D0E70}" srcOrd="0" destOrd="0" presId="urn:microsoft.com/office/officeart/2005/8/layout/list1"/>
    <dgm:cxn modelId="{8BCDBDEE-4B03-8B46-BBB5-28F1430905A4}" type="presOf" srcId="{D6AC32AF-75D0-467F-A6A4-A4F4E3370D03}" destId="{2E160EA4-1869-604F-8B6F-19790EBD5BE4}" srcOrd="0" destOrd="1" presId="urn:microsoft.com/office/officeart/2005/8/layout/list1"/>
    <dgm:cxn modelId="{C8F5ADB8-1B07-3E4A-88C3-720AB84465DB}" type="presOf" srcId="{B838FAAF-70C2-48FA-84AA-D95BE5503BAF}" destId="{F05BA6F3-085C-FE4F-83E8-117A912D0E70}" srcOrd="0" destOrd="1" presId="urn:microsoft.com/office/officeart/2005/8/layout/list1"/>
    <dgm:cxn modelId="{709ABC18-6CDF-4FE7-9BE2-FC0155C9EC8D}" srcId="{DF2EB4A9-1D46-4FC6-8A17-283E6721BE53}" destId="{D6C7F9E6-A90E-4EEF-B6D4-DC74C6206F4D}" srcOrd="0" destOrd="0" parTransId="{0A9B4DCE-8A8A-4CDC-9FEB-C4662EE32FB9}" sibTransId="{E23094B7-1054-4912-8E91-77CC38195BB2}"/>
    <dgm:cxn modelId="{23B835C7-ED9C-4748-AE7B-33A6CC19587E}" srcId="{093D3869-3E0C-441F-94B0-8F5E69E21AB7}" destId="{B838FAAF-70C2-48FA-84AA-D95BE5503BAF}" srcOrd="0" destOrd="0" parTransId="{E9C62F19-9CEE-4AE6-9360-2DE189738DD0}" sibTransId="{1A2623E5-F4CE-496F-970E-0C56C7F7AE91}"/>
    <dgm:cxn modelId="{E5A997BB-BFBF-9C4C-8324-F5844BFF7179}" type="presOf" srcId="{3C3848DD-A91D-493F-959E-740001E22408}" destId="{C25ECE36-8B71-7641-9588-45E64E1C7266}" srcOrd="0" destOrd="2" presId="urn:microsoft.com/office/officeart/2005/8/layout/list1"/>
    <dgm:cxn modelId="{218365C3-90C5-454A-A85A-CE66AC6EECC9}" type="presOf" srcId="{27A36E61-95FF-4410-8589-56134F062072}" destId="{F05BA6F3-085C-FE4F-83E8-117A912D0E70}" srcOrd="0" destOrd="2" presId="urn:microsoft.com/office/officeart/2005/8/layout/list1"/>
    <dgm:cxn modelId="{880DCF1E-D46A-4019-92C3-771917C3A7DF}" srcId="{59123C87-1486-4C2E-BE48-A051CE202F97}" destId="{27A36E61-95FF-4410-8589-56134F062072}" srcOrd="1" destOrd="0" parTransId="{B57170A7-B726-4063-A008-A70258869A62}" sibTransId="{6B6731AB-026E-478E-B5E2-DFF800C5DEFD}"/>
    <dgm:cxn modelId="{4C480869-E10C-3141-A6D0-12F2DED74BB7}" type="presOf" srcId="{086A9A1D-AAE4-4BD4-AFBE-95111B4F575D}" destId="{01C67863-A67D-7743-8D35-DD9E43E177E5}" srcOrd="0" destOrd="0" presId="urn:microsoft.com/office/officeart/2005/8/layout/list1"/>
    <dgm:cxn modelId="{ACF614B4-0C1D-2448-A046-90FC7403577E}" type="presOf" srcId="{8EEE391C-EC8E-4246-84B7-1504712AC484}" destId="{C4EEDAA1-AA56-7545-AAAB-066D930202D1}" srcOrd="0" destOrd="0" presId="urn:microsoft.com/office/officeart/2005/8/layout/list1"/>
    <dgm:cxn modelId="{31372084-5D8E-9B48-9FF5-6D239372E74F}" type="presOf" srcId="{086A9A1D-AAE4-4BD4-AFBE-95111B4F575D}" destId="{20E692BB-47D0-8A43-91E6-A0FF9134C7B5}" srcOrd="1" destOrd="0" presId="urn:microsoft.com/office/officeart/2005/8/layout/list1"/>
    <dgm:cxn modelId="{17AEEF32-95C8-4426-9970-1268FB504283}" srcId="{D6C7F9E6-A90E-4EEF-B6D4-DC74C6206F4D}" destId="{3C3848DD-A91D-493F-959E-740001E22408}" srcOrd="1" destOrd="0" parTransId="{3FB109A3-FA3F-48B1-85D3-810411C28ACB}" sibTransId="{56F9378A-F5FF-4A48-9930-68DD71949AB9}"/>
    <dgm:cxn modelId="{26746B40-FA99-44F3-AFAD-00FF8D944E7B}" srcId="{D6C7F9E6-A90E-4EEF-B6D4-DC74C6206F4D}" destId="{790BADF9-86D1-4B78-ADB2-FFE898DA4CD0}" srcOrd="0" destOrd="0" parTransId="{A6E65CE4-9768-4989-9A03-CD7E5B929456}" sibTransId="{E2FAFD48-B69B-4228-8EEE-F979DAEB298B}"/>
    <dgm:cxn modelId="{02E782FE-9516-4DA8-A6FA-8FFD3F4C6138}" srcId="{8EEE391C-EC8E-4246-84B7-1504712AC484}" destId="{DF2EB4A9-1D46-4FC6-8A17-283E6721BE53}" srcOrd="1" destOrd="0" parTransId="{5A9EB7E5-237D-498C-B5FC-74BF12BA3397}" sibTransId="{C35AE7D0-ECE5-4615-B4CE-D1607AFDBC1F}"/>
    <dgm:cxn modelId="{CC027599-387C-8840-BCC4-11DACEBE6363}" type="presOf" srcId="{DF2EB4A9-1D46-4FC6-8A17-283E6721BE53}" destId="{1A564FDB-592B-5243-B3DE-E8B45B913CD2}" srcOrd="0" destOrd="0" presId="urn:microsoft.com/office/officeart/2005/8/layout/list1"/>
    <dgm:cxn modelId="{9F5080D2-4335-4E8E-BF80-EC05007F9570}" srcId="{59123C87-1486-4C2E-BE48-A051CE202F97}" destId="{093D3869-3E0C-441F-94B0-8F5E69E21AB7}" srcOrd="0" destOrd="0" parTransId="{9BA0CEAA-F3C8-4C3E-B2C3-BC76198CF9ED}" sibTransId="{6B3EF0F3-E83E-490F-A93D-193743BA940B}"/>
    <dgm:cxn modelId="{2E2CC503-D2FA-4F92-BD9D-816A73FB6992}" srcId="{59123C87-1486-4C2E-BE48-A051CE202F97}" destId="{AB62B80A-C600-4090-A4AD-ADFD96FB7102}" srcOrd="2" destOrd="0" parTransId="{20EE8951-E75A-4749-BFC1-56CB8C0A6D4D}" sibTransId="{931F390D-03B5-4B47-B899-852275548912}"/>
    <dgm:cxn modelId="{9F44AB22-534F-5B42-9AC3-C24B3F4F1177}" type="presOf" srcId="{635E6FE3-12AD-42FE-A323-73B9A3E63C40}" destId="{2E160EA4-1869-604F-8B6F-19790EBD5BE4}" srcOrd="0" destOrd="0" presId="urn:microsoft.com/office/officeart/2005/8/layout/list1"/>
    <dgm:cxn modelId="{6D797B9A-FF8B-443F-B816-EF612F6FF34C}" srcId="{8EEE391C-EC8E-4246-84B7-1504712AC484}" destId="{086A9A1D-AAE4-4BD4-AFBE-95111B4F575D}" srcOrd="0" destOrd="0" parTransId="{FFC32AAD-8CF7-424A-A7ED-5AC95AC87F30}" sibTransId="{D6190B09-9DAC-4601-806A-C03854155523}"/>
    <dgm:cxn modelId="{4AE583A9-8C0B-D148-B7B4-D8872F7FB743}" type="presOf" srcId="{59123C87-1486-4C2E-BE48-A051CE202F97}" destId="{7F6F1F11-8662-E14C-BA50-A5BCDC9CEDC4}" srcOrd="1" destOrd="0" presId="urn:microsoft.com/office/officeart/2005/8/layout/list1"/>
    <dgm:cxn modelId="{D9014228-6578-45AC-95BF-74478614DBD1}" srcId="{086A9A1D-AAE4-4BD4-AFBE-95111B4F575D}" destId="{52F3F981-5A9B-4C8A-A730-10788F75B690}" srcOrd="2" destOrd="0" parTransId="{1BFD724C-AB5B-4AD8-A914-C2E717C76316}" sibTransId="{F88332A1-514F-478E-A745-73FE0090F761}"/>
    <dgm:cxn modelId="{C1657CCA-8B79-A04D-B282-628356D81462}" type="presOf" srcId="{D6C7F9E6-A90E-4EEF-B6D4-DC74C6206F4D}" destId="{C25ECE36-8B71-7641-9588-45E64E1C7266}" srcOrd="0" destOrd="0" presId="urn:microsoft.com/office/officeart/2005/8/layout/list1"/>
    <dgm:cxn modelId="{D6CD1E57-AB64-CF4C-B41B-3297CA15FA57}" type="presOf" srcId="{59123C87-1486-4C2E-BE48-A051CE202F97}" destId="{87D87BC6-DCD3-AE48-8783-1C94DD3D16C9}" srcOrd="0" destOrd="0" presId="urn:microsoft.com/office/officeart/2005/8/layout/list1"/>
    <dgm:cxn modelId="{3E270CA5-91DC-2B42-AE2A-38678B7F582B}" type="presOf" srcId="{790BADF9-86D1-4B78-ADB2-FFE898DA4CD0}" destId="{C25ECE36-8B71-7641-9588-45E64E1C7266}" srcOrd="0" destOrd="1" presId="urn:microsoft.com/office/officeart/2005/8/layout/list1"/>
    <dgm:cxn modelId="{9A0B1308-46E0-4528-9138-3F8BF9C34F9A}" srcId="{086A9A1D-AAE4-4BD4-AFBE-95111B4F575D}" destId="{635E6FE3-12AD-42FE-A323-73B9A3E63C40}" srcOrd="0" destOrd="0" parTransId="{28ADDE62-E406-413A-BBF8-06D27B3F9FC9}" sibTransId="{3B019256-E09A-401D-9307-89F03E37E421}"/>
    <dgm:cxn modelId="{88798ADC-7E22-4315-837B-FD3D20D181A8}" srcId="{8EEE391C-EC8E-4246-84B7-1504712AC484}" destId="{59123C87-1486-4C2E-BE48-A051CE202F97}" srcOrd="2" destOrd="0" parTransId="{B03264CA-6280-4D61-A5F6-76A0D08F09F6}" sibTransId="{22D29FAE-A9F4-4CCF-AFC6-E6B9F1919A3E}"/>
    <dgm:cxn modelId="{F826BB67-DC46-4C53-BD58-A5E1A367AF77}" srcId="{086A9A1D-AAE4-4BD4-AFBE-95111B4F575D}" destId="{D6AC32AF-75D0-467F-A6A4-A4F4E3370D03}" srcOrd="1" destOrd="0" parTransId="{FC2239A6-EEE9-4555-A0C3-6676F0AD609A}" sibTransId="{4775D37D-2369-4C9F-AAC0-83CF7200435D}"/>
    <dgm:cxn modelId="{92692304-F349-CD40-AD53-81FC2021E0BE}" type="presOf" srcId="{DF2EB4A9-1D46-4FC6-8A17-283E6721BE53}" destId="{AA30B647-720F-5048-92E1-8087B50E0AC7}" srcOrd="1" destOrd="0" presId="urn:microsoft.com/office/officeart/2005/8/layout/list1"/>
    <dgm:cxn modelId="{0F1A394D-492A-DA40-86E9-AE74160F532C}" type="presOf" srcId="{AB62B80A-C600-4090-A4AD-ADFD96FB7102}" destId="{F05BA6F3-085C-FE4F-83E8-117A912D0E70}" srcOrd="0" destOrd="3" presId="urn:microsoft.com/office/officeart/2005/8/layout/list1"/>
    <dgm:cxn modelId="{22EBCB17-AAAB-0B4A-940A-CF869278F4C2}" type="presOf" srcId="{52F3F981-5A9B-4C8A-A730-10788F75B690}" destId="{2E160EA4-1869-604F-8B6F-19790EBD5BE4}" srcOrd="0" destOrd="2" presId="urn:microsoft.com/office/officeart/2005/8/layout/list1"/>
    <dgm:cxn modelId="{249B7B02-2E3C-8A47-B338-AE58BC9D5AA2}" type="presParOf" srcId="{C4EEDAA1-AA56-7545-AAAB-066D930202D1}" destId="{201BE108-108A-4340-A1C0-BF4CEDC1EC6C}" srcOrd="0" destOrd="0" presId="urn:microsoft.com/office/officeart/2005/8/layout/list1"/>
    <dgm:cxn modelId="{9ECB1E97-F417-2442-B8F5-D63FFDC8E409}" type="presParOf" srcId="{201BE108-108A-4340-A1C0-BF4CEDC1EC6C}" destId="{01C67863-A67D-7743-8D35-DD9E43E177E5}" srcOrd="0" destOrd="0" presId="urn:microsoft.com/office/officeart/2005/8/layout/list1"/>
    <dgm:cxn modelId="{8EE0DBE2-0C56-4B47-AF67-471E20FC203F}" type="presParOf" srcId="{201BE108-108A-4340-A1C0-BF4CEDC1EC6C}" destId="{20E692BB-47D0-8A43-91E6-A0FF9134C7B5}" srcOrd="1" destOrd="0" presId="urn:microsoft.com/office/officeart/2005/8/layout/list1"/>
    <dgm:cxn modelId="{AD64F715-E762-774B-8F89-EE89A94EECD6}" type="presParOf" srcId="{C4EEDAA1-AA56-7545-AAAB-066D930202D1}" destId="{73F75E5A-92E7-7442-8E15-E84BCA835EC4}" srcOrd="1" destOrd="0" presId="urn:microsoft.com/office/officeart/2005/8/layout/list1"/>
    <dgm:cxn modelId="{3E72A619-AA71-4D43-A849-54EF610A8F09}" type="presParOf" srcId="{C4EEDAA1-AA56-7545-AAAB-066D930202D1}" destId="{2E160EA4-1869-604F-8B6F-19790EBD5BE4}" srcOrd="2" destOrd="0" presId="urn:microsoft.com/office/officeart/2005/8/layout/list1"/>
    <dgm:cxn modelId="{32079DFF-E102-5C40-A2B8-652180982A79}" type="presParOf" srcId="{C4EEDAA1-AA56-7545-AAAB-066D930202D1}" destId="{ED83BF9B-6AF9-8944-B84B-9FB641B7CD37}" srcOrd="3" destOrd="0" presId="urn:microsoft.com/office/officeart/2005/8/layout/list1"/>
    <dgm:cxn modelId="{91F3575D-B853-BC45-AEF6-D414726EC4E9}" type="presParOf" srcId="{C4EEDAA1-AA56-7545-AAAB-066D930202D1}" destId="{18AEFE9B-EC91-2E49-A8E8-7BE5978EAFC3}" srcOrd="4" destOrd="0" presId="urn:microsoft.com/office/officeart/2005/8/layout/list1"/>
    <dgm:cxn modelId="{397C0054-8108-EC44-8ED5-D877C15C8384}" type="presParOf" srcId="{18AEFE9B-EC91-2E49-A8E8-7BE5978EAFC3}" destId="{1A564FDB-592B-5243-B3DE-E8B45B913CD2}" srcOrd="0" destOrd="0" presId="urn:microsoft.com/office/officeart/2005/8/layout/list1"/>
    <dgm:cxn modelId="{EBDBC22F-AFA1-2143-A003-0602EF7CDC84}" type="presParOf" srcId="{18AEFE9B-EC91-2E49-A8E8-7BE5978EAFC3}" destId="{AA30B647-720F-5048-92E1-8087B50E0AC7}" srcOrd="1" destOrd="0" presId="urn:microsoft.com/office/officeart/2005/8/layout/list1"/>
    <dgm:cxn modelId="{648BBFA8-306B-0144-87F0-748EE7CF3E60}" type="presParOf" srcId="{C4EEDAA1-AA56-7545-AAAB-066D930202D1}" destId="{63D11B22-0662-AB44-A5CE-5DCE5D9172E2}" srcOrd="5" destOrd="0" presId="urn:microsoft.com/office/officeart/2005/8/layout/list1"/>
    <dgm:cxn modelId="{5BB580D6-5586-E14E-912E-28ACBE59C255}" type="presParOf" srcId="{C4EEDAA1-AA56-7545-AAAB-066D930202D1}" destId="{C25ECE36-8B71-7641-9588-45E64E1C7266}" srcOrd="6" destOrd="0" presId="urn:microsoft.com/office/officeart/2005/8/layout/list1"/>
    <dgm:cxn modelId="{417BFB5F-7C19-1F43-ABDE-D448CE25CE3C}" type="presParOf" srcId="{C4EEDAA1-AA56-7545-AAAB-066D930202D1}" destId="{64E054D8-D307-1D43-9A17-8DE1C8AACC43}" srcOrd="7" destOrd="0" presId="urn:microsoft.com/office/officeart/2005/8/layout/list1"/>
    <dgm:cxn modelId="{52902AF9-EDE2-3A41-83A4-27D43805D48F}" type="presParOf" srcId="{C4EEDAA1-AA56-7545-AAAB-066D930202D1}" destId="{2F483803-03F8-FB40-A956-675ABD1474A1}" srcOrd="8" destOrd="0" presId="urn:microsoft.com/office/officeart/2005/8/layout/list1"/>
    <dgm:cxn modelId="{26092D30-82A4-5C47-8A91-A1FA7C43C428}" type="presParOf" srcId="{2F483803-03F8-FB40-A956-675ABD1474A1}" destId="{87D87BC6-DCD3-AE48-8783-1C94DD3D16C9}" srcOrd="0" destOrd="0" presId="urn:microsoft.com/office/officeart/2005/8/layout/list1"/>
    <dgm:cxn modelId="{80D892CD-57B7-0B4F-B7F5-6FE39C8A1B78}" type="presParOf" srcId="{2F483803-03F8-FB40-A956-675ABD1474A1}" destId="{7F6F1F11-8662-E14C-BA50-A5BCDC9CEDC4}" srcOrd="1" destOrd="0" presId="urn:microsoft.com/office/officeart/2005/8/layout/list1"/>
    <dgm:cxn modelId="{B5118B9C-FFB5-684F-80ED-47F3E83C3891}" type="presParOf" srcId="{C4EEDAA1-AA56-7545-AAAB-066D930202D1}" destId="{2D4179EC-3984-F444-A36F-EC60306F9E69}" srcOrd="9" destOrd="0" presId="urn:microsoft.com/office/officeart/2005/8/layout/list1"/>
    <dgm:cxn modelId="{2CF679B0-7D2B-7E47-A380-61529AABB99E}" type="presParOf" srcId="{C4EEDAA1-AA56-7545-AAAB-066D930202D1}" destId="{F05BA6F3-085C-FE4F-83E8-117A912D0E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60EA4-1869-604F-8B6F-19790EBD5BE4}">
      <dsp:nvSpPr>
        <dsp:cNvPr id="0" name=""/>
        <dsp:cNvSpPr/>
      </dsp:nvSpPr>
      <dsp:spPr>
        <a:xfrm>
          <a:off x="0" y="458455"/>
          <a:ext cx="8616280" cy="148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719" tIns="624840" rIns="6687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/>
            <a:t>+ epidemiologia!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/>
            <a:t>+ bioestatística (intervalo de confiança)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/>
            <a:t>+ geoprocessamento</a:t>
          </a:r>
          <a:endParaRPr lang="en-US" sz="1600" kern="1200"/>
        </a:p>
      </dsp:txBody>
      <dsp:txXfrm>
        <a:off x="0" y="458455"/>
        <a:ext cx="8616280" cy="1488375"/>
      </dsp:txXfrm>
    </dsp:sp>
    <dsp:sp modelId="{20E692BB-47D0-8A43-91E6-A0FF9134C7B5}">
      <dsp:nvSpPr>
        <dsp:cNvPr id="0" name=""/>
        <dsp:cNvSpPr/>
      </dsp:nvSpPr>
      <dsp:spPr>
        <a:xfrm>
          <a:off x="430814" y="15655"/>
          <a:ext cx="6031396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Conhecer (todos) os determinantes relacionados </a:t>
          </a:r>
          <a:br>
            <a:rPr lang="pt-BR" sz="1600" kern="1200" dirty="0"/>
          </a:br>
          <a:r>
            <a:rPr lang="pt-BR" sz="1600" kern="1200" dirty="0"/>
            <a:t>(agente-hospedeiro-ambiente)</a:t>
          </a:r>
          <a:endParaRPr lang="en-US" sz="1600" kern="1200" dirty="0"/>
        </a:p>
      </dsp:txBody>
      <dsp:txXfrm>
        <a:off x="474045" y="58886"/>
        <a:ext cx="5944934" cy="799138"/>
      </dsp:txXfrm>
    </dsp:sp>
    <dsp:sp modelId="{C25ECE36-8B71-7641-9588-45E64E1C7266}">
      <dsp:nvSpPr>
        <dsp:cNvPr id="0" name=""/>
        <dsp:cNvSpPr/>
      </dsp:nvSpPr>
      <dsp:spPr>
        <a:xfrm>
          <a:off x="0" y="2551631"/>
          <a:ext cx="8616280" cy="148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977227"/>
              <a:satOff val="-15767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719" tIns="624840" rIns="6687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/>
            <a:t>Observacionais 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Risco (= incidência!) = risco relativo; risco atribuível...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Estimativa do risco(= prevalência </a:t>
          </a:r>
          <a:r>
            <a:rPr lang="pt-BR" sz="1600" kern="1200" dirty="0" err="1"/>
            <a:t>p</a:t>
          </a:r>
          <a:r>
            <a:rPr lang="pt-BR" sz="1600" kern="1200" dirty="0"/>
            <a:t>/</a:t>
          </a:r>
          <a:r>
            <a:rPr lang="pt-BR" sz="1600" kern="1200" dirty="0" err="1"/>
            <a:t>ex</a:t>
          </a:r>
          <a:r>
            <a:rPr lang="pt-BR" sz="1600" kern="1200" dirty="0"/>
            <a:t>) = </a:t>
          </a:r>
          <a:r>
            <a:rPr lang="pt-BR" sz="1600" kern="1200" dirty="0" err="1"/>
            <a:t>odds</a:t>
          </a:r>
          <a:r>
            <a:rPr lang="pt-BR" sz="1600" kern="1200" dirty="0"/>
            <a:t> </a:t>
          </a:r>
          <a:r>
            <a:rPr lang="pt-BR" sz="1600" kern="1200" dirty="0" err="1"/>
            <a:t>ratio</a:t>
          </a:r>
          <a:r>
            <a:rPr lang="pt-BR" sz="1600" kern="1200" dirty="0"/>
            <a:t>; razão de prevalências</a:t>
          </a:r>
          <a:endParaRPr lang="en-US" sz="1600" kern="1200" dirty="0"/>
        </a:p>
      </dsp:txBody>
      <dsp:txXfrm>
        <a:off x="0" y="2551631"/>
        <a:ext cx="8616280" cy="1488375"/>
      </dsp:txXfrm>
    </dsp:sp>
    <dsp:sp modelId="{AA30B647-720F-5048-92E1-8087B50E0AC7}">
      <dsp:nvSpPr>
        <dsp:cNvPr id="0" name=""/>
        <dsp:cNvSpPr/>
      </dsp:nvSpPr>
      <dsp:spPr>
        <a:xfrm>
          <a:off x="430814" y="2108831"/>
          <a:ext cx="6031396" cy="885600"/>
        </a:xfrm>
        <a:prstGeom prst="round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Estudos epidemiológicos</a:t>
          </a:r>
          <a:endParaRPr lang="en-US" sz="1600" kern="1200"/>
        </a:p>
      </dsp:txBody>
      <dsp:txXfrm>
        <a:off x="474045" y="2152062"/>
        <a:ext cx="5944934" cy="799138"/>
      </dsp:txXfrm>
    </dsp:sp>
    <dsp:sp modelId="{F05BA6F3-085C-FE4F-83E8-117A912D0E70}">
      <dsp:nvSpPr>
        <dsp:cNvPr id="0" name=""/>
        <dsp:cNvSpPr/>
      </dsp:nvSpPr>
      <dsp:spPr>
        <a:xfrm>
          <a:off x="0" y="4644806"/>
          <a:ext cx="8616280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719" tIns="624840" rIns="6687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Probabilidade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/>
            <a:t>p/ex. análise multicritério; abordagem bayesiana; regressão logística...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/>
            <a:t>Escala de risco (numérica ou “baixo – médio – alto”)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/>
            <a:t>Com ou sem geoprocessamento</a:t>
          </a:r>
          <a:endParaRPr lang="en-US" sz="1600" kern="1200"/>
        </a:p>
      </dsp:txBody>
      <dsp:txXfrm>
        <a:off x="0" y="4644806"/>
        <a:ext cx="8616280" cy="1748250"/>
      </dsp:txXfrm>
    </dsp:sp>
    <dsp:sp modelId="{7F6F1F11-8662-E14C-BA50-A5BCDC9CEDC4}">
      <dsp:nvSpPr>
        <dsp:cNvPr id="0" name=""/>
        <dsp:cNvSpPr/>
      </dsp:nvSpPr>
      <dsp:spPr>
        <a:xfrm>
          <a:off x="430814" y="4202006"/>
          <a:ext cx="6031396" cy="88560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Modelagem matemática / estatística</a:t>
          </a:r>
          <a:endParaRPr lang="en-US" sz="1600" kern="1200"/>
        </a:p>
      </dsp:txBody>
      <dsp:txXfrm>
        <a:off x="474045" y="4245237"/>
        <a:ext cx="5944934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DE425-0640-4A5E-9B84-306F8CC2B477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A5A96-4D2F-4DC2-83C9-9A1A3E061A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38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96F0B-C795-4BF0-A9AA-53F0CC8E6DF7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4F3BC-806D-4975-ADEA-3853D5BC56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1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5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08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32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47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4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0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6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7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0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12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6F58FC-2120-4368-B8A0-8C5D26B3A520}" type="datetimeFigureOut">
              <a:rPr lang="pt-BR" smtClean="0"/>
              <a:pPr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409EC11-3AA5-4B50-8F3A-7BA6BED2D3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33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>
                <a:solidFill>
                  <a:schemeClr val="tx2"/>
                </a:solidFill>
              </a:rPr>
              <a:t>Atualização</a:t>
            </a:r>
            <a:r>
              <a:rPr lang="en-US" sz="4600" dirty="0">
                <a:solidFill>
                  <a:schemeClr val="tx2"/>
                </a:solidFill>
              </a:rPr>
              <a:t> </a:t>
            </a:r>
            <a:r>
              <a:rPr lang="en-US" sz="4600" dirty="0" err="1">
                <a:solidFill>
                  <a:schemeClr val="tx2"/>
                </a:solidFill>
              </a:rPr>
              <a:t>em</a:t>
            </a:r>
            <a:r>
              <a:rPr lang="en-US" sz="4600" dirty="0">
                <a:solidFill>
                  <a:schemeClr val="tx2"/>
                </a:solidFill>
              </a:rPr>
              <a:t> </a:t>
            </a:r>
            <a:r>
              <a:rPr lang="en-US" sz="4600" dirty="0" err="1">
                <a:solidFill>
                  <a:schemeClr val="tx2"/>
                </a:solidFill>
              </a:rPr>
              <a:t>Epidemiologia</a:t>
            </a:r>
            <a:r>
              <a:rPr lang="en-US" sz="4600" dirty="0">
                <a:solidFill>
                  <a:schemeClr val="tx2"/>
                </a:solidFill>
              </a:rPr>
              <a:t/>
            </a: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600" dirty="0" err="1">
                <a:solidFill>
                  <a:schemeClr val="tx2"/>
                </a:solidFill>
              </a:rPr>
              <a:t>Módulo</a:t>
            </a:r>
            <a:r>
              <a:rPr lang="en-US" sz="4600" dirty="0">
                <a:solidFill>
                  <a:schemeClr val="tx2"/>
                </a:solidFill>
              </a:rPr>
              <a:t> 02</a:t>
            </a: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600" dirty="0">
                <a:solidFill>
                  <a:schemeClr val="tx2"/>
                </a:solidFill>
              </a:rPr>
              <a:t/>
            </a: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600" dirty="0">
                <a:solidFill>
                  <a:schemeClr val="tx2"/>
                </a:solidFill>
              </a:rPr>
              <a:t/>
            </a: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600" dirty="0" err="1">
                <a:solidFill>
                  <a:schemeClr val="tx2"/>
                </a:solidFill>
              </a:rPr>
              <a:t>Risco</a:t>
            </a:r>
            <a:r>
              <a:rPr lang="en-US" sz="4600" dirty="0">
                <a:solidFill>
                  <a:schemeClr val="tx2"/>
                </a:solidFill>
              </a:rPr>
              <a:t> e </a:t>
            </a:r>
            <a:r>
              <a:rPr lang="en-US" sz="4600" dirty="0" err="1">
                <a:solidFill>
                  <a:schemeClr val="tx2"/>
                </a:solidFill>
              </a:rPr>
              <a:t>fatores</a:t>
            </a:r>
            <a:r>
              <a:rPr lang="en-US" sz="4600" dirty="0">
                <a:solidFill>
                  <a:schemeClr val="tx2"/>
                </a:solidFill>
              </a:rPr>
              <a:t> de </a:t>
            </a:r>
            <a:r>
              <a:rPr lang="en-US" sz="4600" dirty="0" err="1">
                <a:solidFill>
                  <a:schemeClr val="tx2"/>
                </a:solidFill>
              </a:rPr>
              <a:t>risco</a:t>
            </a:r>
            <a:endParaRPr lang="en-US" sz="4600" dirty="0">
              <a:solidFill>
                <a:schemeClr val="tx2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Profa. Juliana Arena Galhardo</a:t>
            </a:r>
          </a:p>
          <a:p>
            <a:r>
              <a:rPr lang="en-US">
                <a:solidFill>
                  <a:schemeClr val="accent1"/>
                </a:solidFill>
              </a:rPr>
              <a:t>juliana.galhardo@ufms.br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D1BDA6-58FF-3A4A-BF60-E2A2E6A1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pt-BR" dirty="0"/>
              <a:t>ATIVIDADE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4D36EB-34C5-6544-A658-C83B596CC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Escolher um agente / contexto epidemiológico de interesse</a:t>
            </a:r>
          </a:p>
          <a:p>
            <a:r>
              <a:rPr lang="pt-BR" dirty="0">
                <a:solidFill>
                  <a:schemeClr val="tx1"/>
                </a:solidFill>
              </a:rPr>
              <a:t>Identificar e listar o risco e as variáveis (determinantes / fatores de risco) que podem influenciar no risco</a:t>
            </a:r>
          </a:p>
          <a:p>
            <a:r>
              <a:rPr lang="pt-BR" dirty="0">
                <a:solidFill>
                  <a:schemeClr val="tx1"/>
                </a:solidFill>
              </a:rPr>
              <a:t>Buscar, na literatura, métodos de análise de risco para este contexto</a:t>
            </a:r>
          </a:p>
          <a:p>
            <a:r>
              <a:rPr lang="pt-BR" dirty="0">
                <a:solidFill>
                  <a:schemeClr val="tx1"/>
                </a:solidFill>
              </a:rPr>
              <a:t>Trazer para discussão (Dificuldades!!!!)</a:t>
            </a:r>
          </a:p>
        </p:txBody>
      </p:sp>
    </p:spTree>
    <p:extLst>
      <p:ext uri="{BB962C8B-B14F-4D97-AF65-F5344CB8AC3E}">
        <p14:creationId xmlns:p14="http://schemas.microsoft.com/office/powerpoint/2010/main" val="148445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11237-753B-DA43-8F35-D22FC43E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3A1EF9-699A-A34B-8165-643C0D1FB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Probabilidade de um indivíduo vir a ter uma doença</a:t>
            </a:r>
          </a:p>
          <a:p>
            <a:r>
              <a:rPr lang="pt-BR" dirty="0"/>
              <a:t>Probabilidade de introdução de um agente</a:t>
            </a:r>
          </a:p>
          <a:p>
            <a:r>
              <a:rPr lang="pt-BR" dirty="0"/>
              <a:t>Probabilidade de reintrodução de um agente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Indivíduos expostos a fatores de risco</a:t>
            </a:r>
          </a:p>
          <a:p>
            <a:r>
              <a:rPr lang="pt-BR" dirty="0"/>
              <a:t>Postulados de Evans!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FFE40C0-5DE7-954C-A42F-53FFD2AE049F}"/>
              </a:ext>
            </a:extLst>
          </p:cNvPr>
          <p:cNvSpPr/>
          <p:nvPr/>
        </p:nvSpPr>
        <p:spPr>
          <a:xfrm>
            <a:off x="3791744" y="3172428"/>
            <a:ext cx="7555324" cy="90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Pessoa (animal) + lugar + tempo + características do agente</a:t>
            </a:r>
          </a:p>
        </p:txBody>
      </p:sp>
    </p:spTree>
    <p:extLst>
      <p:ext uri="{BB962C8B-B14F-4D97-AF65-F5344CB8AC3E}">
        <p14:creationId xmlns:p14="http://schemas.microsoft.com/office/powerpoint/2010/main" val="218500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C7201-F01C-124E-ACC1-3A1B6939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de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A8FD5E-D37C-AA49-BBA5-FD8611F5A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VARIÁVEIS!</a:t>
            </a:r>
          </a:p>
          <a:p>
            <a:endParaRPr lang="pt-BR" dirty="0"/>
          </a:p>
          <a:p>
            <a:r>
              <a:rPr lang="pt-BR" dirty="0"/>
              <a:t>Características/determinantes</a:t>
            </a:r>
          </a:p>
          <a:p>
            <a:pPr lvl="1"/>
            <a:r>
              <a:rPr lang="pt-BR" dirty="0"/>
              <a:t>Maior probabilidade de adoecer</a:t>
            </a:r>
          </a:p>
          <a:p>
            <a:pPr lvl="1"/>
            <a:endParaRPr lang="pt-BR" dirty="0"/>
          </a:p>
          <a:p>
            <a:r>
              <a:rPr lang="pt-BR" dirty="0"/>
              <a:t>Exposição:</a:t>
            </a:r>
          </a:p>
          <a:p>
            <a:pPr lvl="1"/>
            <a:r>
              <a:rPr lang="pt-BR" dirty="0"/>
              <a:t>Contato com fatores de risco</a:t>
            </a:r>
          </a:p>
          <a:p>
            <a:pPr lvl="1"/>
            <a:r>
              <a:rPr lang="pt-BR" dirty="0"/>
              <a:t>Manifestação dos fatores de risco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729CF5-7D9C-8F44-9A8D-E2F0B70B78EF}"/>
              </a:ext>
            </a:extLst>
          </p:cNvPr>
          <p:cNvSpPr txBox="1"/>
          <p:nvPr/>
        </p:nvSpPr>
        <p:spPr>
          <a:xfrm>
            <a:off x="5159896" y="4340960"/>
            <a:ext cx="3925670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prstClr val="white"/>
                </a:solidFill>
              </a:rPr>
              <a:t>Predizem futuras doenças</a:t>
            </a:r>
          </a:p>
          <a:p>
            <a:pPr algn="ctr"/>
            <a:r>
              <a:rPr lang="pt-BR" sz="2000" dirty="0">
                <a:solidFill>
                  <a:prstClr val="white"/>
                </a:solidFill>
              </a:rPr>
              <a:t>Podem (ou não) ser causais</a:t>
            </a:r>
          </a:p>
          <a:p>
            <a:pPr algn="ctr"/>
            <a:r>
              <a:rPr lang="pt-BR" sz="2000" dirty="0">
                <a:solidFill>
                  <a:prstClr val="white"/>
                </a:solidFill>
              </a:rPr>
              <a:t>Probabilidade pré-teste</a:t>
            </a:r>
          </a:p>
          <a:p>
            <a:pPr algn="ctr"/>
            <a:r>
              <a:rPr lang="pt-BR" sz="2000" dirty="0">
                <a:solidFill>
                  <a:prstClr val="white"/>
                </a:solidFill>
              </a:rPr>
              <a:t>Remoção: prevenção</a:t>
            </a:r>
          </a:p>
        </p:txBody>
      </p:sp>
    </p:spTree>
    <p:extLst>
      <p:ext uri="{BB962C8B-B14F-4D97-AF65-F5344CB8AC3E}">
        <p14:creationId xmlns:p14="http://schemas.microsoft.com/office/powerpoint/2010/main" val="184749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150E7-F7FE-5540-8980-5685AED5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pt-BR" dirty="0"/>
              <a:t>Como determinar o risco?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876D63AB-B295-49E4-84AA-F96E3939C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572993"/>
              </p:ext>
            </p:extLst>
          </p:nvPr>
        </p:nvGraphicFramePr>
        <p:xfrm>
          <a:off x="3575721" y="224644"/>
          <a:ext cx="861628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FCB02E62-A41B-5947-B876-84DCE97A8A13}"/>
              </a:ext>
            </a:extLst>
          </p:cNvPr>
          <p:cNvSpPr/>
          <p:nvPr/>
        </p:nvSpPr>
        <p:spPr>
          <a:xfrm>
            <a:off x="7320136" y="2389456"/>
            <a:ext cx="1728192" cy="75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dirty="0"/>
              <a:t>Coorte</a:t>
            </a:r>
          </a:p>
          <a:p>
            <a:pPr algn="ctr">
              <a:spcAft>
                <a:spcPts val="600"/>
              </a:spcAft>
            </a:pPr>
            <a:r>
              <a:rPr lang="pt-BR" sz="1400" dirty="0"/>
              <a:t>Caso-c0ntrole</a:t>
            </a:r>
          </a:p>
          <a:p>
            <a:pPr algn="ctr">
              <a:spcAft>
                <a:spcPts val="600"/>
              </a:spcAft>
            </a:pPr>
            <a:r>
              <a:rPr lang="pt-BR" sz="1400" dirty="0"/>
              <a:t>Transversal</a:t>
            </a:r>
          </a:p>
        </p:txBody>
      </p:sp>
    </p:spTree>
    <p:extLst>
      <p:ext uri="{BB962C8B-B14F-4D97-AF65-F5344CB8AC3E}">
        <p14:creationId xmlns:p14="http://schemas.microsoft.com/office/powerpoint/2010/main" val="109659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CCCEB-BEA7-9F42-9FB9-4B0DD91E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de análise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8695A1-6AEF-FA4C-ACAD-A44903679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Pessoa (animal)</a:t>
            </a:r>
          </a:p>
          <a:p>
            <a:r>
              <a:rPr lang="pt-BR" dirty="0"/>
              <a:t>Lugar</a:t>
            </a:r>
          </a:p>
          <a:p>
            <a:r>
              <a:rPr lang="pt-BR" dirty="0"/>
              <a:t>Tempo</a:t>
            </a:r>
          </a:p>
          <a:p>
            <a:r>
              <a:rPr lang="pt-BR" dirty="0"/>
              <a:t>Agente</a:t>
            </a:r>
          </a:p>
          <a:p>
            <a:r>
              <a:rPr lang="pt-BR" dirty="0"/>
              <a:t>Ambiente</a:t>
            </a:r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F96511AD-53FF-D84B-804D-A9C5DBF22AB0}"/>
              </a:ext>
            </a:extLst>
          </p:cNvPr>
          <p:cNvSpPr/>
          <p:nvPr/>
        </p:nvSpPr>
        <p:spPr>
          <a:xfrm>
            <a:off x="7176120" y="2420888"/>
            <a:ext cx="3744416" cy="21602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RISCO É “RELATIVO”!</a:t>
            </a:r>
          </a:p>
          <a:p>
            <a:pPr algn="ctr"/>
            <a:r>
              <a:rPr lang="pt-BR" dirty="0"/>
              <a:t>E O RISCO MUDA!</a:t>
            </a:r>
          </a:p>
        </p:txBody>
      </p:sp>
    </p:spTree>
    <p:extLst>
      <p:ext uri="{BB962C8B-B14F-4D97-AF65-F5344CB8AC3E}">
        <p14:creationId xmlns:p14="http://schemas.microsoft.com/office/powerpoint/2010/main" val="5746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A3D5E0-53ED-194F-92EF-6AD60CA4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pt-BR" sz="2400" dirty="0"/>
              <a:t>Matriz de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BCF92F-B768-4048-99F0-9AD3EE1F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endParaRPr lang="pt-BR" sz="1600">
              <a:solidFill>
                <a:srgbClr val="FFFFFF"/>
              </a:solidFill>
            </a:endParaRPr>
          </a:p>
        </p:txBody>
      </p:sp>
      <p:pic>
        <p:nvPicPr>
          <p:cNvPr id="1026" name="Picture 2" descr="Matriz Qualitativa.">
            <a:extLst>
              <a:ext uri="{FF2B5EF4-FFF2-40B4-BE49-F238E27FC236}">
                <a16:creationId xmlns:a16="http://schemas.microsoft.com/office/drawing/2014/main" id="{3D2D19E8-2DDB-8C47-BFA8-E60D0F97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2866" y="748145"/>
            <a:ext cx="6765501" cy="53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B073ED7-8983-F54A-BABC-7F4B49C755CC}"/>
              </a:ext>
            </a:extLst>
          </p:cNvPr>
          <p:cNvSpPr/>
          <p:nvPr/>
        </p:nvSpPr>
        <p:spPr>
          <a:xfrm>
            <a:off x="2207568" y="6372036"/>
            <a:ext cx="9793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segurancatemfuturo.com.br</a:t>
            </a:r>
            <a:r>
              <a:rPr lang="pt-BR" dirty="0"/>
              <a:t>/</a:t>
            </a:r>
            <a:r>
              <a:rPr lang="pt-BR" dirty="0" err="1"/>
              <a:t>index.php</a:t>
            </a:r>
            <a:r>
              <a:rPr lang="pt-BR" dirty="0"/>
              <a:t>/home/gerenciamento-de-riscos/a-matriz-de-risco/</a:t>
            </a:r>
          </a:p>
        </p:txBody>
      </p:sp>
    </p:spTree>
    <p:extLst>
      <p:ext uri="{BB962C8B-B14F-4D97-AF65-F5344CB8AC3E}">
        <p14:creationId xmlns:p14="http://schemas.microsoft.com/office/powerpoint/2010/main" val="296242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33C40B-FDAF-2545-9792-BA0B599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pt-BR" sz="2400" dirty="0"/>
              <a:t>MCDA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00637-18B0-D044-908A-A67A4A36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endParaRPr lang="pt-BR" sz="160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1B19EC-6C2C-3646-BB55-71AC48B73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349639"/>
            <a:ext cx="5472608" cy="61837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46780B2-3CF0-3849-B708-BABC368661EA}"/>
              </a:ext>
            </a:extLst>
          </p:cNvPr>
          <p:cNvSpPr/>
          <p:nvPr/>
        </p:nvSpPr>
        <p:spPr>
          <a:xfrm>
            <a:off x="252919" y="6454789"/>
            <a:ext cx="3741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>
                <a:latin typeface="Helvetica" pitchFamily="2" charset="0"/>
              </a:rPr>
              <a:t>http</a:t>
            </a:r>
            <a:r>
              <a:rPr lang="pt-BR" sz="1200" dirty="0">
                <a:latin typeface="Helvetica" pitchFamily="2" charset="0"/>
              </a:rPr>
              <a:t>://</a:t>
            </a:r>
            <a:r>
              <a:rPr lang="pt-BR" sz="1200" dirty="0" err="1">
                <a:latin typeface="Helvetica" pitchFamily="2" charset="0"/>
              </a:rPr>
              <a:t>www.ij-healthgeographics.com</a:t>
            </a:r>
            <a:r>
              <a:rPr lang="pt-BR" sz="1200" dirty="0">
                <a:latin typeface="Helvetica" pitchFamily="2" charset="0"/>
              </a:rPr>
              <a:t>/</a:t>
            </a:r>
            <a:r>
              <a:rPr lang="pt-BR" sz="1200" dirty="0" err="1">
                <a:latin typeface="Helvetica" pitchFamily="2" charset="0"/>
              </a:rPr>
              <a:t>content</a:t>
            </a:r>
            <a:r>
              <a:rPr lang="pt-BR" sz="1200" dirty="0">
                <a:latin typeface="Helvetica" pitchFamily="2" charset="0"/>
              </a:rPr>
              <a:t>/10/1/70</a:t>
            </a:r>
            <a:endParaRPr lang="pt-BR" sz="1200" dirty="0">
              <a:effectLst/>
              <a:latin typeface="Helvetica" pitchFamily="2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FD06500-3A84-B94D-ACE9-AA927CD6C923}"/>
              </a:ext>
            </a:extLst>
          </p:cNvPr>
          <p:cNvSpPr/>
          <p:nvPr/>
        </p:nvSpPr>
        <p:spPr>
          <a:xfrm>
            <a:off x="5427379" y="6451365"/>
            <a:ext cx="5485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>
                <a:latin typeface="Helvetica" pitchFamily="2" charset="0"/>
              </a:rPr>
              <a:t>Hongoh</a:t>
            </a:r>
            <a:r>
              <a:rPr lang="pt-BR" sz="1200" dirty="0">
                <a:latin typeface="Helvetica" pitchFamily="2" charset="0"/>
              </a:rPr>
              <a:t> et al. </a:t>
            </a:r>
            <a:r>
              <a:rPr lang="pt-BR" sz="1200" dirty="0" err="1">
                <a:latin typeface="Helvetica" pitchFamily="2" charset="0"/>
              </a:rPr>
              <a:t>International</a:t>
            </a:r>
            <a:r>
              <a:rPr lang="pt-BR" sz="1200" dirty="0">
                <a:latin typeface="Helvetica" pitchFamily="2" charset="0"/>
              </a:rPr>
              <a:t> </a:t>
            </a:r>
            <a:r>
              <a:rPr lang="pt-BR" sz="1200" dirty="0" err="1">
                <a:latin typeface="Helvetica" pitchFamily="2" charset="0"/>
              </a:rPr>
              <a:t>Journal</a:t>
            </a:r>
            <a:r>
              <a:rPr lang="pt-BR" sz="1200" dirty="0">
                <a:latin typeface="Helvetica" pitchFamily="2" charset="0"/>
              </a:rPr>
              <a:t> </a:t>
            </a:r>
            <a:r>
              <a:rPr lang="pt-BR" sz="1200" dirty="0" err="1">
                <a:latin typeface="Helvetica" pitchFamily="2" charset="0"/>
              </a:rPr>
              <a:t>of</a:t>
            </a:r>
            <a:r>
              <a:rPr lang="pt-BR" sz="1200" dirty="0">
                <a:latin typeface="Helvetica" pitchFamily="2" charset="0"/>
              </a:rPr>
              <a:t> Health </a:t>
            </a:r>
            <a:r>
              <a:rPr lang="pt-BR" sz="1200" dirty="0" err="1">
                <a:latin typeface="Helvetica" pitchFamily="2" charset="0"/>
              </a:rPr>
              <a:t>Geographics</a:t>
            </a:r>
            <a:r>
              <a:rPr lang="pt-BR" sz="1200" dirty="0">
                <a:latin typeface="Helvetica" pitchFamily="2" charset="0"/>
              </a:rPr>
              <a:t> 2011, 10:70</a:t>
            </a:r>
            <a:endParaRPr lang="pt-BR" sz="1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5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ED69E1-62E9-944D-970E-685890CA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pt-BR" sz="2400" dirty="0"/>
              <a:t>MCDA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D4A724-E34F-9046-82E2-B9DAAC8D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endParaRPr lang="pt-BR" sz="160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D8D48A-E306-5F45-92BF-BF8954883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00" y="129636"/>
            <a:ext cx="6524396" cy="64265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170EC7-46B5-D44F-9E4E-D044D92E6888}"/>
              </a:ext>
            </a:extLst>
          </p:cNvPr>
          <p:cNvSpPr/>
          <p:nvPr/>
        </p:nvSpPr>
        <p:spPr>
          <a:xfrm>
            <a:off x="252919" y="6454789"/>
            <a:ext cx="3741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>
                <a:latin typeface="Helvetica" pitchFamily="2" charset="0"/>
              </a:rPr>
              <a:t>http</a:t>
            </a:r>
            <a:r>
              <a:rPr lang="pt-BR" sz="1200" dirty="0">
                <a:latin typeface="Helvetica" pitchFamily="2" charset="0"/>
              </a:rPr>
              <a:t>://</a:t>
            </a:r>
            <a:r>
              <a:rPr lang="pt-BR" sz="1200" dirty="0" err="1">
                <a:latin typeface="Helvetica" pitchFamily="2" charset="0"/>
              </a:rPr>
              <a:t>www.ij-healthgeographics.com</a:t>
            </a:r>
            <a:r>
              <a:rPr lang="pt-BR" sz="1200" dirty="0">
                <a:latin typeface="Helvetica" pitchFamily="2" charset="0"/>
              </a:rPr>
              <a:t>/</a:t>
            </a:r>
            <a:r>
              <a:rPr lang="pt-BR" sz="1200" dirty="0" err="1">
                <a:latin typeface="Helvetica" pitchFamily="2" charset="0"/>
              </a:rPr>
              <a:t>content</a:t>
            </a:r>
            <a:r>
              <a:rPr lang="pt-BR" sz="1200" dirty="0">
                <a:latin typeface="Helvetica" pitchFamily="2" charset="0"/>
              </a:rPr>
              <a:t>/10/1/70</a:t>
            </a:r>
            <a:endParaRPr lang="pt-BR" sz="1200" dirty="0">
              <a:effectLst/>
              <a:latin typeface="Helvetica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226C08C-4928-B14C-8F2E-C60A85EBBA24}"/>
              </a:ext>
            </a:extLst>
          </p:cNvPr>
          <p:cNvSpPr/>
          <p:nvPr/>
        </p:nvSpPr>
        <p:spPr>
          <a:xfrm>
            <a:off x="5427379" y="6451365"/>
            <a:ext cx="5485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>
                <a:latin typeface="Helvetica" pitchFamily="2" charset="0"/>
              </a:rPr>
              <a:t>Hongoh</a:t>
            </a:r>
            <a:r>
              <a:rPr lang="pt-BR" sz="1200" dirty="0">
                <a:latin typeface="Helvetica" pitchFamily="2" charset="0"/>
              </a:rPr>
              <a:t> et al. </a:t>
            </a:r>
            <a:r>
              <a:rPr lang="pt-BR" sz="1200" dirty="0" err="1">
                <a:latin typeface="Helvetica" pitchFamily="2" charset="0"/>
              </a:rPr>
              <a:t>International</a:t>
            </a:r>
            <a:r>
              <a:rPr lang="pt-BR" sz="1200" dirty="0">
                <a:latin typeface="Helvetica" pitchFamily="2" charset="0"/>
              </a:rPr>
              <a:t> </a:t>
            </a:r>
            <a:r>
              <a:rPr lang="pt-BR" sz="1200" dirty="0" err="1">
                <a:latin typeface="Helvetica" pitchFamily="2" charset="0"/>
              </a:rPr>
              <a:t>Journal</a:t>
            </a:r>
            <a:r>
              <a:rPr lang="pt-BR" sz="1200" dirty="0">
                <a:latin typeface="Helvetica" pitchFamily="2" charset="0"/>
              </a:rPr>
              <a:t> </a:t>
            </a:r>
            <a:r>
              <a:rPr lang="pt-BR" sz="1200" dirty="0" err="1">
                <a:latin typeface="Helvetica" pitchFamily="2" charset="0"/>
              </a:rPr>
              <a:t>of</a:t>
            </a:r>
            <a:r>
              <a:rPr lang="pt-BR" sz="1200" dirty="0">
                <a:latin typeface="Helvetica" pitchFamily="2" charset="0"/>
              </a:rPr>
              <a:t> Health </a:t>
            </a:r>
            <a:r>
              <a:rPr lang="pt-BR" sz="1200" dirty="0" err="1">
                <a:latin typeface="Helvetica" pitchFamily="2" charset="0"/>
              </a:rPr>
              <a:t>Geographics</a:t>
            </a:r>
            <a:r>
              <a:rPr lang="pt-BR" sz="1200" dirty="0">
                <a:latin typeface="Helvetica" pitchFamily="2" charset="0"/>
              </a:rPr>
              <a:t> 2011, 10:70</a:t>
            </a:r>
            <a:endParaRPr lang="pt-BR" sz="1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7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61B13-F666-8848-8471-48CDE3A2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 trabalho sobre risco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759E5F-2551-EC4E-9223-C05EDBC33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exemplo:</a:t>
            </a:r>
          </a:p>
          <a:p>
            <a:pPr lvl="1"/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www.scielo.br</a:t>
            </a:r>
            <a:r>
              <a:rPr lang="pt-BR" dirty="0"/>
              <a:t>/</a:t>
            </a:r>
            <a:r>
              <a:rPr lang="pt-BR" dirty="0" err="1"/>
              <a:t>scielo.php?script</a:t>
            </a:r>
            <a:r>
              <a:rPr lang="pt-BR" dirty="0"/>
              <a:t>=</a:t>
            </a:r>
            <a:r>
              <a:rPr lang="pt-BR" dirty="0" err="1"/>
              <a:t>sci_arttext&amp;pid</a:t>
            </a:r>
            <a:r>
              <a:rPr lang="pt-BR" dirty="0"/>
              <a:t>=S0102-311X2001000500025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9116D54-6F86-8843-85FC-898E0DE88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15108" r="8264" b="3478"/>
          <a:stretch/>
        </p:blipFill>
        <p:spPr>
          <a:xfrm>
            <a:off x="3556366" y="2780928"/>
            <a:ext cx="815625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2977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Quad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{30E8CFB0-268B-AC4F-8036-355E0CEF00A6}tf10001124</Template>
  <TotalTime>5337</TotalTime>
  <Words>312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Calibri</vt:lpstr>
      <vt:lpstr>Corbel</vt:lpstr>
      <vt:lpstr>Helvetica</vt:lpstr>
      <vt:lpstr>Wingdings 2</vt:lpstr>
      <vt:lpstr>Quadro</vt:lpstr>
      <vt:lpstr>Atualização em Epidemiologia Módulo 02   Risco e fatores de risco</vt:lpstr>
      <vt:lpstr>Risco</vt:lpstr>
      <vt:lpstr>Fatores de risco</vt:lpstr>
      <vt:lpstr>Como determinar o risco?</vt:lpstr>
      <vt:lpstr>Variáveis de análise</vt:lpstr>
      <vt:lpstr>Matriz de risco</vt:lpstr>
      <vt:lpstr>MCDA</vt:lpstr>
      <vt:lpstr>MCDA</vt:lpstr>
      <vt:lpstr>Outro trabalho sobre risco</vt:lpstr>
      <vt:lpstr>ATIVIDADE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Epidemiologia</dc:title>
  <dc:creator>DT</dc:creator>
  <cp:lastModifiedBy>Márcia Maria Arakaki Rabelo</cp:lastModifiedBy>
  <cp:revision>374</cp:revision>
  <cp:lastPrinted>2021-03-17T17:47:09Z</cp:lastPrinted>
  <dcterms:created xsi:type="dcterms:W3CDTF">2017-03-21T14:47:58Z</dcterms:created>
  <dcterms:modified xsi:type="dcterms:W3CDTF">2021-06-09T14:45:11Z</dcterms:modified>
</cp:coreProperties>
</file>