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3"/>
  </p:notesMasterIdLst>
  <p:sldIdLst>
    <p:sldId id="256" r:id="rId2"/>
    <p:sldId id="314" r:id="rId3"/>
    <p:sldId id="315" r:id="rId4"/>
    <p:sldId id="318" r:id="rId5"/>
    <p:sldId id="319" r:id="rId6"/>
    <p:sldId id="320" r:id="rId7"/>
    <p:sldId id="316" r:id="rId8"/>
    <p:sldId id="317" r:id="rId9"/>
    <p:sldId id="323" r:id="rId10"/>
    <p:sldId id="321" r:id="rId11"/>
    <p:sldId id="322" r:id="rId12"/>
    <p:sldId id="324" r:id="rId13"/>
    <p:sldId id="325" r:id="rId14"/>
    <p:sldId id="326" r:id="rId15"/>
    <p:sldId id="328" r:id="rId16"/>
    <p:sldId id="327" r:id="rId17"/>
    <p:sldId id="329" r:id="rId18"/>
    <p:sldId id="330" r:id="rId19"/>
    <p:sldId id="331" r:id="rId20"/>
    <p:sldId id="332" r:id="rId21"/>
    <p:sldId id="33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5"/>
    <p:restoredTop sz="93443"/>
  </p:normalViewPr>
  <p:slideViewPr>
    <p:cSldViewPr>
      <p:cViewPr varScale="1">
        <p:scale>
          <a:sx n="69" d="100"/>
          <a:sy n="69" d="100"/>
        </p:scale>
        <p:origin x="94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96F0B-C795-4BF0-A9AA-53F0CC8E6DF7}" type="datetimeFigureOut">
              <a:rPr lang="pt-BR" smtClean="0"/>
              <a:pPr/>
              <a:t>09/06/2021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4F3BC-806D-4975-ADEA-3853D5BC56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9710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58FC-2120-4368-B8A0-8C5D26B3A520}" type="datetimeFigureOut">
              <a:rPr lang="pt-BR" smtClean="0"/>
              <a:pPr/>
              <a:t>09/06/2021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C11-3AA5-4B50-8F3A-7BA6BED2D3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50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58FC-2120-4368-B8A0-8C5D26B3A520}" type="datetimeFigureOut">
              <a:rPr lang="pt-BR" smtClean="0"/>
              <a:pPr/>
              <a:t>09/06/2021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C11-3AA5-4B50-8F3A-7BA6BED2D3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208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58FC-2120-4368-B8A0-8C5D26B3A520}" type="datetimeFigureOut">
              <a:rPr lang="pt-BR" smtClean="0"/>
              <a:pPr/>
              <a:t>09/06/2021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C11-3AA5-4B50-8F3A-7BA6BED2D3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1327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58FC-2120-4368-B8A0-8C5D26B3A520}" type="datetimeFigureOut">
              <a:rPr lang="pt-BR" smtClean="0"/>
              <a:pPr/>
              <a:t>09/06/2021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C11-3AA5-4B50-8F3A-7BA6BED2D3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247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58FC-2120-4368-B8A0-8C5D26B3A520}" type="datetimeFigureOut">
              <a:rPr lang="pt-BR" smtClean="0"/>
              <a:pPr/>
              <a:t>09/06/2021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C11-3AA5-4B50-8F3A-7BA6BED2D3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41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58FC-2120-4368-B8A0-8C5D26B3A520}" type="datetimeFigureOut">
              <a:rPr lang="pt-BR" smtClean="0"/>
              <a:pPr/>
              <a:t>09/06/2021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C11-3AA5-4B50-8F3A-7BA6BED2D3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6600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58FC-2120-4368-B8A0-8C5D26B3A520}" type="datetimeFigureOut">
              <a:rPr lang="pt-BR" smtClean="0"/>
              <a:pPr/>
              <a:t>09/06/2021</a:t>
            </a:fld>
            <a:endParaRPr lang="pt-B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C11-3AA5-4B50-8F3A-7BA6BED2D3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956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58FC-2120-4368-B8A0-8C5D26B3A520}" type="datetimeFigureOut">
              <a:rPr lang="pt-BR" smtClean="0"/>
              <a:pPr/>
              <a:t>09/06/2021</a:t>
            </a:fld>
            <a:endParaRPr lang="pt-B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C11-3AA5-4B50-8F3A-7BA6BED2D3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176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58FC-2120-4368-B8A0-8C5D26B3A520}" type="datetimeFigureOut">
              <a:rPr lang="pt-BR" smtClean="0"/>
              <a:pPr/>
              <a:t>09/06/2021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C11-3AA5-4B50-8F3A-7BA6BED2D3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1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58FC-2120-4368-B8A0-8C5D26B3A520}" type="datetimeFigureOut">
              <a:rPr lang="pt-BR" smtClean="0"/>
              <a:pPr/>
              <a:t>09/06/2021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C11-3AA5-4B50-8F3A-7BA6BED2D3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092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58FC-2120-4368-B8A0-8C5D26B3A520}" type="datetimeFigureOut">
              <a:rPr lang="pt-BR" smtClean="0"/>
              <a:pPr/>
              <a:t>09/06/2021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EC11-3AA5-4B50-8F3A-7BA6BED2D3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12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96F58FC-2120-4368-B8A0-8C5D26B3A520}" type="datetimeFigureOut">
              <a:rPr lang="pt-BR" smtClean="0"/>
              <a:pPr/>
              <a:t>09/06/2021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E409EC11-3AA5-4B50-8F3A-7BA6BED2D3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933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7F231E5-F402-49E1-82B4-C762909ED22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F0BA12B-74D1-4DB1-9A3F-C9BA27B815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15FCC40-AA93-4D3B-90D0-69BC824EAD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084398" y="1298448"/>
            <a:ext cx="7315200" cy="325526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600" dirty="0" err="1">
                <a:solidFill>
                  <a:schemeClr val="tx2"/>
                </a:solidFill>
              </a:rPr>
              <a:t>Atualização</a:t>
            </a:r>
            <a:r>
              <a:rPr lang="en-US" sz="4600" dirty="0">
                <a:solidFill>
                  <a:schemeClr val="tx2"/>
                </a:solidFill>
              </a:rPr>
              <a:t> </a:t>
            </a:r>
            <a:r>
              <a:rPr lang="en-US" sz="4600" dirty="0" err="1">
                <a:solidFill>
                  <a:schemeClr val="tx2"/>
                </a:solidFill>
              </a:rPr>
              <a:t>em</a:t>
            </a:r>
            <a:r>
              <a:rPr lang="en-US" sz="4600" dirty="0">
                <a:solidFill>
                  <a:schemeClr val="tx2"/>
                </a:solidFill>
              </a:rPr>
              <a:t> </a:t>
            </a:r>
            <a:r>
              <a:rPr lang="en-US" sz="4600" dirty="0" err="1">
                <a:solidFill>
                  <a:schemeClr val="tx2"/>
                </a:solidFill>
              </a:rPr>
              <a:t>Epidemiologia</a:t>
            </a:r>
            <a:r>
              <a:rPr lang="en-US" sz="4600" dirty="0">
                <a:solidFill>
                  <a:schemeClr val="tx2"/>
                </a:solidFill>
              </a:rPr>
              <a:t/>
            </a:r>
            <a:br>
              <a:rPr lang="en-US" sz="4600" dirty="0">
                <a:solidFill>
                  <a:schemeClr val="tx2"/>
                </a:solidFill>
              </a:rPr>
            </a:br>
            <a:r>
              <a:rPr lang="en-US" sz="4600" dirty="0" err="1">
                <a:solidFill>
                  <a:schemeClr val="tx2"/>
                </a:solidFill>
              </a:rPr>
              <a:t>Módulo</a:t>
            </a:r>
            <a:r>
              <a:rPr lang="en-US" sz="4600" dirty="0">
                <a:solidFill>
                  <a:schemeClr val="tx2"/>
                </a:solidFill>
              </a:rPr>
              <a:t> 01</a:t>
            </a:r>
            <a:br>
              <a:rPr lang="en-US" sz="4600" dirty="0">
                <a:solidFill>
                  <a:schemeClr val="tx2"/>
                </a:solidFill>
              </a:rPr>
            </a:br>
            <a:r>
              <a:rPr lang="en-US" sz="4600" dirty="0">
                <a:solidFill>
                  <a:schemeClr val="tx2"/>
                </a:solidFill>
              </a:rPr>
              <a:t/>
            </a:r>
            <a:br>
              <a:rPr lang="en-US" sz="4600" dirty="0">
                <a:solidFill>
                  <a:schemeClr val="tx2"/>
                </a:solidFill>
              </a:rPr>
            </a:br>
            <a:r>
              <a:rPr lang="en-US" sz="4600" dirty="0">
                <a:solidFill>
                  <a:schemeClr val="tx2"/>
                </a:solidFill>
              </a:rPr>
              <a:t/>
            </a:r>
            <a:br>
              <a:rPr lang="en-US" sz="4600" dirty="0">
                <a:solidFill>
                  <a:schemeClr val="tx2"/>
                </a:solidFill>
              </a:rPr>
            </a:br>
            <a:r>
              <a:rPr lang="en-US" sz="4600" dirty="0" err="1">
                <a:solidFill>
                  <a:schemeClr val="tx2"/>
                </a:solidFill>
              </a:rPr>
              <a:t>Características</a:t>
            </a:r>
            <a:r>
              <a:rPr lang="en-US" sz="4600" dirty="0">
                <a:solidFill>
                  <a:schemeClr val="tx2"/>
                </a:solidFill>
              </a:rPr>
              <a:t> dos testes de </a:t>
            </a:r>
            <a:r>
              <a:rPr lang="en-US" sz="4600" dirty="0" err="1">
                <a:solidFill>
                  <a:schemeClr val="tx2"/>
                </a:solidFill>
              </a:rPr>
              <a:t>diagnóstico</a:t>
            </a:r>
            <a:endParaRPr lang="en-US" sz="4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4084397" y="4670246"/>
            <a:ext cx="6714232" cy="9144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chemeClr val="accent1"/>
                </a:solidFill>
              </a:rPr>
              <a:t>Profa. Juliana Arena Galhardo</a:t>
            </a:r>
          </a:p>
          <a:p>
            <a:r>
              <a:rPr lang="en-US">
                <a:solidFill>
                  <a:schemeClr val="accent1"/>
                </a:solidFill>
              </a:rPr>
              <a:t>juliana.galhardo@ufms.br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4A1CB65A-FF5F-C14D-9EF8-AA05AD643D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195256"/>
              </p:ext>
            </p:extLst>
          </p:nvPr>
        </p:nvGraphicFramePr>
        <p:xfrm>
          <a:off x="2543944" y="764704"/>
          <a:ext cx="6528048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3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0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Doença</a:t>
                      </a:r>
                      <a:r>
                        <a:rPr lang="pt-BR" sz="2300" baseline="0" dirty="0"/>
                        <a:t> +</a:t>
                      </a:r>
                      <a:endParaRPr lang="pt-BR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Doença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Teste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VP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Teste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FN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VN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>
                <a:extLst>
                  <a:ext uri="{FF2B5EF4-FFF2-40B4-BE49-F238E27FC236}">
                    <a16:creationId xmlns:a16="http://schemas.microsoft.com/office/drawing/2014/main" id="{A7468DD0-B31A-4148-A6B2-AC1F330BE945}"/>
                  </a:ext>
                </a:extLst>
              </p:cNvPr>
              <p:cNvSpPr/>
              <p:nvPr/>
            </p:nvSpPr>
            <p:spPr>
              <a:xfrm>
                <a:off x="4367808" y="620688"/>
                <a:ext cx="2160240" cy="2808312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lang="pt-BR" b="1" dirty="0">
                    <a:solidFill>
                      <a:srgbClr val="FF0000"/>
                    </a:solidFill>
                  </a:rPr>
                  <a:t>SENSIBILIDADE =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𝑽𝑷</m:t>
                          </m:r>
                        </m:num>
                        <m:den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𝑽𝑷</m:t>
                          </m:r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𝑭𝑵</m:t>
                          </m:r>
                        </m:den>
                      </m:f>
                    </m:oMath>
                  </m:oMathPara>
                </a14:m>
                <a:endParaRPr lang="pt-BR" sz="23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Retângulo 3">
                <a:extLst>
                  <a:ext uri="{FF2B5EF4-FFF2-40B4-BE49-F238E27FC236}">
                    <a16:creationId xmlns:a16="http://schemas.microsoft.com/office/drawing/2014/main" id="{A7468DD0-B31A-4148-A6B2-AC1F330BE9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808" y="620688"/>
                <a:ext cx="2160240" cy="2808312"/>
              </a:xfrm>
              <a:prstGeom prst="rect">
                <a:avLst/>
              </a:prstGeom>
              <a:blipFill>
                <a:blip r:embed="rId2"/>
                <a:stretch>
                  <a:fillRect b="-1333"/>
                </a:stretch>
              </a:blipFill>
              <a:ln w="38100"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ângulo 4">
                <a:extLst>
                  <a:ext uri="{FF2B5EF4-FFF2-40B4-BE49-F238E27FC236}">
                    <a16:creationId xmlns:a16="http://schemas.microsoft.com/office/drawing/2014/main" id="{375DC6C6-6649-C340-9B89-3719250B9DD5}"/>
                  </a:ext>
                </a:extLst>
              </p:cNvPr>
              <p:cNvSpPr/>
              <p:nvPr/>
            </p:nvSpPr>
            <p:spPr>
              <a:xfrm>
                <a:off x="6744072" y="620688"/>
                <a:ext cx="2160240" cy="2808312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lang="pt-BR" b="1" dirty="0">
                    <a:solidFill>
                      <a:srgbClr val="FF0000"/>
                    </a:solidFill>
                  </a:rPr>
                  <a:t>ESPECIFICIDADE</a:t>
                </a:r>
              </a:p>
              <a:p>
                <a:pPr algn="ctr"/>
                <a:r>
                  <a:rPr lang="pt-BR" b="1" dirty="0">
                    <a:solidFill>
                      <a:srgbClr val="FF0000"/>
                    </a:solidFill>
                  </a:rPr>
                  <a:t>=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3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𝑽</m:t>
                          </m:r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𝑵</m:t>
                          </m:r>
                        </m:num>
                        <m:den>
                          <m:r>
                            <a:rPr lang="pt-BR" sz="23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𝑽</m:t>
                          </m:r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𝑵</m:t>
                          </m:r>
                          <m:r>
                            <a:rPr lang="pt-BR" sz="23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pt-BR" sz="23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𝑭𝑷</m:t>
                          </m:r>
                        </m:den>
                      </m:f>
                    </m:oMath>
                  </m:oMathPara>
                </a14:m>
                <a:endParaRPr lang="pt-BR" sz="23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tângulo 4">
                <a:extLst>
                  <a:ext uri="{FF2B5EF4-FFF2-40B4-BE49-F238E27FC236}">
                    <a16:creationId xmlns:a16="http://schemas.microsoft.com/office/drawing/2014/main" id="{375DC6C6-6649-C340-9B89-3719250B9D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4072" y="620688"/>
                <a:ext cx="2160240" cy="2808312"/>
              </a:xfrm>
              <a:prstGeom prst="rect">
                <a:avLst/>
              </a:prstGeom>
              <a:blipFill>
                <a:blip r:embed="rId3"/>
                <a:stretch>
                  <a:fillRect b="-889"/>
                </a:stretch>
              </a:blipFill>
              <a:ln w="38100"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D3B8BE5C-4BC6-D243-A324-D704494F0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973421"/>
              </p:ext>
            </p:extLst>
          </p:nvPr>
        </p:nvGraphicFramePr>
        <p:xfrm>
          <a:off x="2592288" y="3789040"/>
          <a:ext cx="6528048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3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0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Doença</a:t>
                      </a:r>
                      <a:r>
                        <a:rPr lang="pt-BR" sz="2300" baseline="0" dirty="0"/>
                        <a:t> +</a:t>
                      </a:r>
                      <a:endParaRPr lang="pt-BR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Doença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Teste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Teste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ângulo 6">
                <a:extLst>
                  <a:ext uri="{FF2B5EF4-FFF2-40B4-BE49-F238E27FC236}">
                    <a16:creationId xmlns:a16="http://schemas.microsoft.com/office/drawing/2014/main" id="{71ACCC59-92D8-524F-B7CD-C047E39D352A}"/>
                  </a:ext>
                </a:extLst>
              </p:cNvPr>
              <p:cNvSpPr/>
              <p:nvPr/>
            </p:nvSpPr>
            <p:spPr>
              <a:xfrm>
                <a:off x="4367808" y="3645024"/>
                <a:ext cx="2160240" cy="2808312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lang="pt-BR" b="1" dirty="0">
                    <a:solidFill>
                      <a:srgbClr val="FF0000"/>
                    </a:solidFill>
                  </a:rPr>
                  <a:t>SENSIBILIDADE =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num>
                        <m:den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𝒄</m:t>
                          </m:r>
                        </m:den>
                      </m:f>
                    </m:oMath>
                  </m:oMathPara>
                </a14:m>
                <a:endParaRPr lang="pt-BR" sz="23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Retângulo 6">
                <a:extLst>
                  <a:ext uri="{FF2B5EF4-FFF2-40B4-BE49-F238E27FC236}">
                    <a16:creationId xmlns:a16="http://schemas.microsoft.com/office/drawing/2014/main" id="{71ACCC59-92D8-524F-B7CD-C047E39D35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808" y="3645024"/>
                <a:ext cx="2160240" cy="2808312"/>
              </a:xfrm>
              <a:prstGeom prst="rect">
                <a:avLst/>
              </a:prstGeom>
              <a:blipFill>
                <a:blip r:embed="rId4"/>
                <a:stretch>
                  <a:fillRect b="-889"/>
                </a:stretch>
              </a:blipFill>
              <a:ln w="38100"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tângulo 7">
                <a:extLst>
                  <a:ext uri="{FF2B5EF4-FFF2-40B4-BE49-F238E27FC236}">
                    <a16:creationId xmlns:a16="http://schemas.microsoft.com/office/drawing/2014/main" id="{1C85689E-C78E-924E-8F68-BEA6CBEA64F5}"/>
                  </a:ext>
                </a:extLst>
              </p:cNvPr>
              <p:cNvSpPr/>
              <p:nvPr/>
            </p:nvSpPr>
            <p:spPr>
              <a:xfrm>
                <a:off x="6744072" y="3645024"/>
                <a:ext cx="2160240" cy="2808312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lang="pt-BR" b="1" dirty="0">
                    <a:solidFill>
                      <a:srgbClr val="FF0000"/>
                    </a:solidFill>
                  </a:rPr>
                  <a:t>ESPECIFICIDADE</a:t>
                </a:r>
              </a:p>
              <a:p>
                <a:pPr algn="ctr"/>
                <a:r>
                  <a:rPr lang="pt-BR" b="1" dirty="0">
                    <a:solidFill>
                      <a:srgbClr val="FF0000"/>
                    </a:solidFill>
                  </a:rPr>
                  <a:t>=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𝒅</m:t>
                          </m:r>
                        </m:num>
                        <m:den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𝒃</m:t>
                          </m:r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𝒅</m:t>
                          </m:r>
                        </m:den>
                      </m:f>
                    </m:oMath>
                  </m:oMathPara>
                </a14:m>
                <a:endParaRPr lang="pt-BR" sz="23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Retângulo 7">
                <a:extLst>
                  <a:ext uri="{FF2B5EF4-FFF2-40B4-BE49-F238E27FC236}">
                    <a16:creationId xmlns:a16="http://schemas.microsoft.com/office/drawing/2014/main" id="{1C85689E-C78E-924E-8F68-BEA6CBEA64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4072" y="3645024"/>
                <a:ext cx="2160240" cy="2808312"/>
              </a:xfrm>
              <a:prstGeom prst="rect">
                <a:avLst/>
              </a:prstGeom>
              <a:blipFill>
                <a:blip r:embed="rId5"/>
                <a:stretch>
                  <a:fillRect b="-1333"/>
                </a:stretch>
              </a:blipFill>
              <a:ln w="38100"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508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F4803136-DF0C-3A4F-8C58-43146DA15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178084"/>
              </p:ext>
            </p:extLst>
          </p:nvPr>
        </p:nvGraphicFramePr>
        <p:xfrm>
          <a:off x="1865738" y="1412776"/>
          <a:ext cx="4230262" cy="3533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6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3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6724">
                <a:tc>
                  <a:txBody>
                    <a:bodyPr/>
                    <a:lstStyle/>
                    <a:p>
                      <a:pPr algn="ctr"/>
                      <a:endParaRPr lang="pt-BR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Doença</a:t>
                      </a:r>
                      <a:r>
                        <a:rPr lang="pt-BR" sz="2300" baseline="0" dirty="0"/>
                        <a:t> +</a:t>
                      </a:r>
                      <a:endParaRPr lang="pt-BR" sz="2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Doença –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452"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Teste 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VP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FP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2564"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Teste 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FN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VN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ângulo 2">
                <a:extLst>
                  <a:ext uri="{FF2B5EF4-FFF2-40B4-BE49-F238E27FC236}">
                    <a16:creationId xmlns:a16="http://schemas.microsoft.com/office/drawing/2014/main" id="{CA7DD5EA-472E-0849-A963-D524EC1BF97F}"/>
                  </a:ext>
                </a:extLst>
              </p:cNvPr>
              <p:cNvSpPr/>
              <p:nvPr/>
            </p:nvSpPr>
            <p:spPr>
              <a:xfrm>
                <a:off x="1810194" y="2150382"/>
                <a:ext cx="8840520" cy="1398067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pt-BR" b="1" dirty="0">
                    <a:solidFill>
                      <a:srgbClr val="FF0000"/>
                    </a:solidFill>
                  </a:rPr>
                  <a:t>VALOR PREDITIVO POSITIVO</a:t>
                </a:r>
                <a:endParaRPr lang="pt-BR" sz="2300" b="1" dirty="0">
                  <a:solidFill>
                    <a:srgbClr val="FF0000"/>
                  </a:solidFill>
                </a:endParaRPr>
              </a:p>
              <a:p>
                <a:pPr algn="r"/>
                <a:r>
                  <a:rPr lang="pt-BR" sz="2000" b="1" dirty="0">
                    <a:solidFill>
                      <a:srgbClr val="FF0000"/>
                    </a:solidFill>
                  </a:rPr>
                  <a:t>Proporção de testes (+) com a doença</a:t>
                </a:r>
              </a:p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𝑽𝑷</m:t>
                          </m:r>
                        </m:num>
                        <m:den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𝑽𝑷</m:t>
                          </m:r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𝑭𝑷</m:t>
                          </m:r>
                        </m:den>
                      </m:f>
                    </m:oMath>
                  </m:oMathPara>
                </a14:m>
                <a:endParaRPr lang="pt-BR" sz="23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tângulo 2">
                <a:extLst>
                  <a:ext uri="{FF2B5EF4-FFF2-40B4-BE49-F238E27FC236}">
                    <a16:creationId xmlns:a16="http://schemas.microsoft.com/office/drawing/2014/main" id="{CA7DD5EA-472E-0849-A963-D524EC1BF9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194" y="2150382"/>
                <a:ext cx="8840520" cy="1398067"/>
              </a:xfrm>
              <a:prstGeom prst="rect">
                <a:avLst/>
              </a:prstGeom>
              <a:blipFill>
                <a:blip r:embed="rId2"/>
                <a:stretch>
                  <a:fillRect r="-429" b="-885"/>
                </a:stretch>
              </a:blipFill>
              <a:ln w="38100"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>
                <a:extLst>
                  <a:ext uri="{FF2B5EF4-FFF2-40B4-BE49-F238E27FC236}">
                    <a16:creationId xmlns:a16="http://schemas.microsoft.com/office/drawing/2014/main" id="{04322A6C-8866-B443-AE1F-E00E9A33BE46}"/>
                  </a:ext>
                </a:extLst>
              </p:cNvPr>
              <p:cNvSpPr/>
              <p:nvPr/>
            </p:nvSpPr>
            <p:spPr>
              <a:xfrm>
                <a:off x="1810194" y="3620457"/>
                <a:ext cx="8840520" cy="1482253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pt-BR" b="1" dirty="0">
                    <a:solidFill>
                      <a:srgbClr val="FF0000"/>
                    </a:solidFill>
                  </a:rPr>
                  <a:t>VALOR PREDITIVO NEGATIVO</a:t>
                </a:r>
                <a:endParaRPr lang="pt-BR" sz="2300" b="1" dirty="0">
                  <a:solidFill>
                    <a:srgbClr val="FF0000"/>
                  </a:solidFill>
                </a:endParaRPr>
              </a:p>
              <a:p>
                <a:pPr algn="r"/>
                <a:r>
                  <a:rPr lang="pt-BR" sz="2000" b="1" dirty="0">
                    <a:solidFill>
                      <a:srgbClr val="FF0000"/>
                    </a:solidFill>
                  </a:rPr>
                  <a:t>Proporção de testes (-) sem a doença</a:t>
                </a:r>
              </a:p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𝑽𝑵</m:t>
                          </m:r>
                        </m:num>
                        <m:den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𝑽𝑵</m:t>
                          </m:r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pt-BR" sz="23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𝑭𝑵</m:t>
                          </m:r>
                        </m:den>
                      </m:f>
                    </m:oMath>
                  </m:oMathPara>
                </a14:m>
                <a:endParaRPr lang="pt-BR" sz="23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Retângulo 3">
                <a:extLst>
                  <a:ext uri="{FF2B5EF4-FFF2-40B4-BE49-F238E27FC236}">
                    <a16:creationId xmlns:a16="http://schemas.microsoft.com/office/drawing/2014/main" id="{04322A6C-8866-B443-AE1F-E00E9A33BE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194" y="3620457"/>
                <a:ext cx="8840520" cy="1482253"/>
              </a:xfrm>
              <a:prstGeom prst="rect">
                <a:avLst/>
              </a:prstGeom>
              <a:blipFill>
                <a:blip r:embed="rId3"/>
                <a:stretch>
                  <a:fillRect r="-429"/>
                </a:stretch>
              </a:blipFill>
              <a:ln w="38100"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0794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ADD0B7-F40B-CE4F-877D-ADD4CF961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pt-BR" b="1" dirty="0"/>
              <a:t>OBS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Valores preditivos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EA7E7E-4F7D-0E47-9824-EA2706F30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491713"/>
          </a:xfrm>
        </p:spPr>
        <p:txBody>
          <a:bodyPr>
            <a:normAutofit/>
          </a:bodyPr>
          <a:lstStyle/>
          <a:p>
            <a:r>
              <a:rPr lang="pt-BR" dirty="0"/>
              <a:t>Dependente</a:t>
            </a:r>
          </a:p>
          <a:p>
            <a:pPr lvl="1"/>
            <a:r>
              <a:rPr lang="pt-BR" dirty="0"/>
              <a:t>Sensibilidade</a:t>
            </a:r>
          </a:p>
          <a:p>
            <a:pPr lvl="1"/>
            <a:r>
              <a:rPr lang="pt-BR" dirty="0"/>
              <a:t>Especificidade</a:t>
            </a:r>
          </a:p>
          <a:p>
            <a:pPr lvl="1"/>
            <a:r>
              <a:rPr lang="pt-BR" dirty="0"/>
              <a:t>Prevalência (também chamada de “</a:t>
            </a:r>
            <a:r>
              <a:rPr lang="pt-BR" b="1" u="sng" dirty="0"/>
              <a:t>probabilidade pré-teste</a:t>
            </a:r>
            <a:r>
              <a:rPr lang="pt-BR" dirty="0"/>
              <a:t>”)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77281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DE9618A-34B2-604C-8FAB-FEB45F356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pt-BR" dirty="0"/>
              <a:t>OBS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Valores preditivos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CB0FE8-10E5-8742-BB15-8B1ACEE90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491713"/>
          </a:xfrm>
        </p:spPr>
        <p:txBody>
          <a:bodyPr>
            <a:normAutofit/>
          </a:bodyPr>
          <a:lstStyle/>
          <a:p>
            <a:r>
              <a:rPr lang="pt-BR" dirty="0"/>
              <a:t>Prevalência: proporção de doentes / população (%)</a:t>
            </a:r>
          </a:p>
          <a:p>
            <a:pPr lvl="1"/>
            <a:endParaRPr lang="pt-BR" dirty="0"/>
          </a:p>
          <a:p>
            <a:pPr lvl="1"/>
            <a:r>
              <a:rPr lang="pt-BR" b="1" dirty="0"/>
              <a:t>Prevalência real</a:t>
            </a:r>
          </a:p>
          <a:p>
            <a:pPr lvl="2"/>
            <a:r>
              <a:rPr lang="pt-BR" dirty="0"/>
              <a:t>Proporção de </a:t>
            </a:r>
            <a:r>
              <a:rPr lang="pt-BR" b="1" dirty="0"/>
              <a:t>verdadeiros doentes</a:t>
            </a:r>
            <a:r>
              <a:rPr lang="pt-BR" dirty="0"/>
              <a:t> na população</a:t>
            </a:r>
          </a:p>
          <a:p>
            <a:pPr lvl="2"/>
            <a:r>
              <a:rPr lang="pt-BR" dirty="0"/>
              <a:t>(VP+FN)/N  = (VP+FN)/(VP+FP+FN+VN)</a:t>
            </a:r>
          </a:p>
          <a:p>
            <a:pPr lvl="2"/>
            <a:r>
              <a:rPr lang="pt-BR" dirty="0"/>
              <a:t>(</a:t>
            </a:r>
            <a:r>
              <a:rPr lang="pt-BR" dirty="0" err="1"/>
              <a:t>a+c</a:t>
            </a:r>
            <a:r>
              <a:rPr lang="pt-BR" dirty="0"/>
              <a:t>)/N = (</a:t>
            </a:r>
            <a:r>
              <a:rPr lang="pt-BR" dirty="0" err="1"/>
              <a:t>a+c</a:t>
            </a:r>
            <a:r>
              <a:rPr lang="pt-BR" dirty="0"/>
              <a:t>)/(</a:t>
            </a:r>
            <a:r>
              <a:rPr lang="pt-BR" dirty="0" err="1"/>
              <a:t>a+b+c+d</a:t>
            </a:r>
            <a:r>
              <a:rPr lang="pt-BR" dirty="0"/>
              <a:t>)</a:t>
            </a:r>
          </a:p>
          <a:p>
            <a:pPr marL="274320" lvl="1" indent="0">
              <a:buNone/>
            </a:pPr>
            <a:endParaRPr lang="pt-BR" dirty="0"/>
          </a:p>
          <a:p>
            <a:pPr lvl="1"/>
            <a:r>
              <a:rPr lang="pt-BR" b="1" dirty="0"/>
              <a:t>Prevalência aparente</a:t>
            </a:r>
          </a:p>
          <a:p>
            <a:pPr lvl="2"/>
            <a:r>
              <a:rPr lang="pt-BR" dirty="0"/>
              <a:t>Proporção de </a:t>
            </a:r>
            <a:r>
              <a:rPr lang="pt-BR" b="1" dirty="0"/>
              <a:t>doentes detectados pelo teste</a:t>
            </a:r>
            <a:r>
              <a:rPr lang="pt-BR" dirty="0"/>
              <a:t> na população</a:t>
            </a:r>
          </a:p>
          <a:p>
            <a:pPr lvl="2"/>
            <a:r>
              <a:rPr lang="pt-BR" dirty="0"/>
              <a:t>(VP+FP)/N = (VP+FP)/(VP+FP+FN+VN)</a:t>
            </a:r>
          </a:p>
          <a:p>
            <a:pPr lvl="2"/>
            <a:r>
              <a:rPr lang="pt-BR" dirty="0"/>
              <a:t>(</a:t>
            </a:r>
            <a:r>
              <a:rPr lang="pt-BR" dirty="0" err="1"/>
              <a:t>a+b</a:t>
            </a:r>
            <a:r>
              <a:rPr lang="pt-BR" dirty="0"/>
              <a:t>)/N = (</a:t>
            </a:r>
            <a:r>
              <a:rPr lang="pt-BR" dirty="0" err="1"/>
              <a:t>a+b</a:t>
            </a:r>
            <a:r>
              <a:rPr lang="pt-BR" dirty="0"/>
              <a:t>)/(</a:t>
            </a:r>
            <a:r>
              <a:rPr lang="pt-BR" dirty="0" err="1"/>
              <a:t>a+b+c+d</a:t>
            </a:r>
            <a:r>
              <a:rPr lang="pt-BR" dirty="0"/>
              <a:t>)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6349F0B-0BEC-F74E-B703-023671385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404664"/>
            <a:ext cx="8636243" cy="5717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A14F5A1-0542-7848-BF2E-FE2F416BF8C1}"/>
              </a:ext>
            </a:extLst>
          </p:cNvPr>
          <p:cNvSpPr txBox="1"/>
          <p:nvPr/>
        </p:nvSpPr>
        <p:spPr>
          <a:xfrm>
            <a:off x="5875259" y="6361583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/>
              <a:t>Karina </a:t>
            </a:r>
            <a:r>
              <a:rPr lang="pt-BR" sz="1400" dirty="0" err="1"/>
              <a:t>Fiorillo</a:t>
            </a:r>
            <a:r>
              <a:rPr lang="pt-BR" sz="1400" dirty="0"/>
              <a:t> e Priscilla Cremer, UnB, 2009</a:t>
            </a:r>
          </a:p>
        </p:txBody>
      </p:sp>
    </p:spTree>
    <p:extLst>
      <p:ext uri="{BB962C8B-B14F-4D97-AF65-F5344CB8AC3E}">
        <p14:creationId xmlns:p14="http://schemas.microsoft.com/office/powerpoint/2010/main" val="2430393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ACD891B4-AC40-B244-99DA-F8069838B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102" y="456037"/>
            <a:ext cx="8571795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B27DE0D2-CEBA-2947-9AAD-F8D3EBCEBA68}"/>
              </a:ext>
            </a:extLst>
          </p:cNvPr>
          <p:cNvSpPr txBox="1"/>
          <p:nvPr/>
        </p:nvSpPr>
        <p:spPr>
          <a:xfrm>
            <a:off x="6061417" y="6556972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/>
              <a:t>Karina </a:t>
            </a:r>
            <a:r>
              <a:rPr lang="pt-BR" sz="1400" dirty="0" err="1"/>
              <a:t>Fiorillo</a:t>
            </a:r>
            <a:r>
              <a:rPr lang="pt-BR" sz="1400" dirty="0"/>
              <a:t> e Priscilla Cremer, UnB, 2009</a:t>
            </a:r>
          </a:p>
        </p:txBody>
      </p:sp>
    </p:spTree>
    <p:extLst>
      <p:ext uri="{BB962C8B-B14F-4D97-AF65-F5344CB8AC3E}">
        <p14:creationId xmlns:p14="http://schemas.microsoft.com/office/powerpoint/2010/main" val="1581981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3B120DA6-3A52-E445-AEA6-CB1ACD190D43}"/>
              </a:ext>
            </a:extLst>
          </p:cNvPr>
          <p:cNvSpPr/>
          <p:nvPr/>
        </p:nvSpPr>
        <p:spPr>
          <a:xfrm>
            <a:off x="1600753" y="2535446"/>
            <a:ext cx="8983489" cy="355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182880" defTabSz="914400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b="1" dirty="0"/>
              <a:t>PREVALÊNCIA BAIXA</a:t>
            </a:r>
          </a:p>
          <a:p>
            <a:pPr indent="-182880" defTabSz="914400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b="1" dirty="0"/>
              <a:t>VP </a:t>
            </a:r>
            <a:r>
              <a:rPr lang="en-US" b="1" dirty="0" err="1"/>
              <a:t>Positivo</a:t>
            </a:r>
            <a:r>
              <a:rPr lang="en-US" b="1" dirty="0"/>
              <a:t> </a:t>
            </a:r>
            <a:r>
              <a:rPr lang="en-US" b="1" dirty="0" err="1"/>
              <a:t>é</a:t>
            </a:r>
            <a:r>
              <a:rPr lang="en-US" b="1" dirty="0"/>
              <a:t> </a:t>
            </a:r>
            <a:r>
              <a:rPr lang="en-US" b="1" dirty="0" err="1"/>
              <a:t>baixo</a:t>
            </a:r>
            <a:r>
              <a:rPr lang="en-US" b="1" dirty="0"/>
              <a:t> = FALSOS POSITIVOS</a:t>
            </a:r>
          </a:p>
          <a:p>
            <a:pPr indent="-182880" defTabSz="914400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Font typeface="Wingdings 2" pitchFamily="18" charset="2"/>
              <a:buChar char=""/>
            </a:pPr>
            <a:endParaRPr lang="en-US" b="1" dirty="0"/>
          </a:p>
          <a:p>
            <a:pPr indent="-182880" defTabSz="914400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b="1" dirty="0"/>
              <a:t>PREVALÊNCIA ALTA</a:t>
            </a:r>
          </a:p>
          <a:p>
            <a:pPr indent="-182880" defTabSz="914400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b="1" dirty="0"/>
              <a:t>“</a:t>
            </a:r>
            <a:r>
              <a:rPr lang="en-US" b="1" dirty="0" err="1"/>
              <a:t>Fácil</a:t>
            </a:r>
            <a:r>
              <a:rPr lang="en-US" b="1" dirty="0"/>
              <a:t>” </a:t>
            </a:r>
            <a:r>
              <a:rPr lang="en-US" b="1" dirty="0" err="1"/>
              <a:t>detectar</a:t>
            </a:r>
            <a:r>
              <a:rPr lang="en-US" b="1" dirty="0"/>
              <a:t> o </a:t>
            </a:r>
            <a:r>
              <a:rPr lang="en-US" b="1" dirty="0" err="1"/>
              <a:t>caso</a:t>
            </a:r>
            <a:r>
              <a:rPr lang="en-US" b="1" dirty="0"/>
              <a:t> </a:t>
            </a:r>
            <a:r>
              <a:rPr lang="en-US" b="1" dirty="0" err="1"/>
              <a:t>verdadeiro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19862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391DCE-30E8-104A-A53C-2491931D5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Associação de testes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A34749-6130-D349-A566-5FA1F0DAE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Melhorar a capacidade diagnóstica</a:t>
            </a:r>
          </a:p>
          <a:p>
            <a:r>
              <a:rPr lang="pt-BR" dirty="0"/>
              <a:t>Baixa prevalência</a:t>
            </a:r>
          </a:p>
          <a:p>
            <a:r>
              <a:rPr lang="pt-BR" dirty="0"/>
              <a:t>Programas de controle</a:t>
            </a:r>
          </a:p>
          <a:p>
            <a:r>
              <a:rPr lang="pt-BR" dirty="0"/>
              <a:t>Emergências</a:t>
            </a:r>
          </a:p>
          <a:p>
            <a:endParaRPr lang="pt-BR" dirty="0"/>
          </a:p>
          <a:p>
            <a:r>
              <a:rPr lang="pt-BR" dirty="0"/>
              <a:t>Testes em série (“série positiva”)</a:t>
            </a:r>
          </a:p>
          <a:p>
            <a:endParaRPr lang="pt-BR" dirty="0"/>
          </a:p>
          <a:p>
            <a:r>
              <a:rPr lang="pt-BR" dirty="0"/>
              <a:t>Testes em paralelo (“série negativa”)</a:t>
            </a:r>
          </a:p>
        </p:txBody>
      </p:sp>
    </p:spTree>
    <p:extLst>
      <p:ext uri="{BB962C8B-B14F-4D97-AF65-F5344CB8AC3E}">
        <p14:creationId xmlns:p14="http://schemas.microsoft.com/office/powerpoint/2010/main" val="2677843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535459-D778-8440-B5F4-26EFCB0DB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Testes em série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D3DFB4-0DCA-104F-A842-2B8478956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Triagem + confirmatório (um ou mais)</a:t>
            </a:r>
          </a:p>
          <a:p>
            <a:endParaRPr lang="pt-BR" dirty="0"/>
          </a:p>
          <a:p>
            <a:r>
              <a:rPr lang="pt-BR" dirty="0"/>
              <a:t>Considerado positivo: quando (+) em todos os testes</a:t>
            </a:r>
          </a:p>
          <a:p>
            <a:r>
              <a:rPr lang="pt-BR" dirty="0"/>
              <a:t>Considerado negativo: quando (-) nos confirmatórios</a:t>
            </a:r>
          </a:p>
          <a:p>
            <a:endParaRPr lang="pt-BR" dirty="0"/>
          </a:p>
          <a:p>
            <a:r>
              <a:rPr lang="pt-BR" dirty="0"/>
              <a:t>Baixa prevalência e programas de erradicação</a:t>
            </a:r>
          </a:p>
          <a:p>
            <a:endParaRPr lang="pt-BR" dirty="0"/>
          </a:p>
          <a:p>
            <a:r>
              <a:rPr lang="pt-BR" dirty="0"/>
              <a:t>Aumenta especificidade = diminui falsos positivos</a:t>
            </a:r>
          </a:p>
        </p:txBody>
      </p:sp>
    </p:spTree>
    <p:extLst>
      <p:ext uri="{BB962C8B-B14F-4D97-AF65-F5344CB8AC3E}">
        <p14:creationId xmlns:p14="http://schemas.microsoft.com/office/powerpoint/2010/main" val="2065317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513E70-BB57-C04A-881F-5CD78EAD8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Testes em paralelo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427A12-2EFF-6C49-8DBB-939D98C91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Dois ou mais testes “ao mesmo tempo”</a:t>
            </a:r>
          </a:p>
          <a:p>
            <a:endParaRPr lang="pt-BR" dirty="0"/>
          </a:p>
          <a:p>
            <a:r>
              <a:rPr lang="pt-BR" dirty="0"/>
              <a:t>Considerado positivo: quando (+) em pelo menos um dos testes</a:t>
            </a:r>
          </a:p>
          <a:p>
            <a:r>
              <a:rPr lang="pt-BR" dirty="0"/>
              <a:t>Considerado negativo: quando (-) em todos os testes</a:t>
            </a:r>
          </a:p>
          <a:p>
            <a:endParaRPr lang="pt-BR" dirty="0"/>
          </a:p>
          <a:p>
            <a:r>
              <a:rPr lang="pt-BR" dirty="0"/>
              <a:t>Emergências clínicas, para avaliação rápida de doenças potencialmente graves</a:t>
            </a:r>
          </a:p>
          <a:p>
            <a:endParaRPr lang="pt-BR" dirty="0"/>
          </a:p>
          <a:p>
            <a:r>
              <a:rPr lang="pt-BR" dirty="0"/>
              <a:t>Aumenta sensibilidade = diminui falsos negativos</a:t>
            </a:r>
          </a:p>
        </p:txBody>
      </p:sp>
    </p:spTree>
    <p:extLst>
      <p:ext uri="{BB962C8B-B14F-4D97-AF65-F5344CB8AC3E}">
        <p14:creationId xmlns:p14="http://schemas.microsoft.com/office/powerpoint/2010/main" val="1742582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512" y="620689"/>
            <a:ext cx="8753902" cy="569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716969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E3A038-B80B-7040-9A11-CA8AB8D11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Outros parâmetros para avaliar testes de diagnóstico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AE4D38-2FCA-D647-BF31-A38D26215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Reprodutibilidade</a:t>
            </a:r>
          </a:p>
          <a:p>
            <a:pPr lvl="1"/>
            <a:r>
              <a:rPr lang="pt-BR" dirty="0"/>
              <a:t>Coeficiente de </a:t>
            </a:r>
            <a:r>
              <a:rPr lang="pt-BR" i="1" dirty="0" err="1"/>
              <a:t>Kappa</a:t>
            </a:r>
            <a:r>
              <a:rPr lang="pt-BR" dirty="0"/>
              <a:t> (</a:t>
            </a:r>
            <a:r>
              <a:rPr lang="pt-BR" i="1" dirty="0" err="1"/>
              <a:t>k</a:t>
            </a:r>
            <a:r>
              <a:rPr lang="pt-BR" dirty="0"/>
              <a:t>)</a:t>
            </a:r>
          </a:p>
          <a:p>
            <a:pPr lvl="2"/>
            <a:r>
              <a:rPr lang="pt-BR" dirty="0"/>
              <a:t>Tipo “correlação”</a:t>
            </a:r>
          </a:p>
          <a:p>
            <a:pPr lvl="2"/>
            <a:endParaRPr lang="pt-BR" dirty="0"/>
          </a:p>
          <a:p>
            <a:r>
              <a:rPr lang="pt-BR" dirty="0"/>
              <a:t>Validade</a:t>
            </a:r>
          </a:p>
          <a:p>
            <a:pPr lvl="1"/>
            <a:r>
              <a:rPr lang="pt-BR" dirty="0"/>
              <a:t>Pontos de corte (</a:t>
            </a:r>
            <a:r>
              <a:rPr lang="pt-BR" i="1" dirty="0" err="1"/>
              <a:t>cut</a:t>
            </a:r>
            <a:r>
              <a:rPr lang="pt-BR" i="1" dirty="0"/>
              <a:t>-off</a:t>
            </a:r>
            <a:r>
              <a:rPr lang="pt-BR" dirty="0"/>
              <a:t>)</a:t>
            </a:r>
          </a:p>
          <a:p>
            <a:pPr lvl="1"/>
            <a:r>
              <a:rPr lang="pt-BR" dirty="0"/>
              <a:t>Curva ROC</a:t>
            </a:r>
          </a:p>
          <a:p>
            <a:pPr lvl="1"/>
            <a:r>
              <a:rPr lang="pt-BR" dirty="0"/>
              <a:t>Razão de verossimilhança</a:t>
            </a:r>
          </a:p>
        </p:txBody>
      </p:sp>
    </p:spTree>
    <p:extLst>
      <p:ext uri="{BB962C8B-B14F-4D97-AF65-F5344CB8AC3E}">
        <p14:creationId xmlns:p14="http://schemas.microsoft.com/office/powerpoint/2010/main" val="3719316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ADCF6A5-39B3-1643-9061-2FD244850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 descr="posinega.gif (4163 bytes)">
            <a:extLst>
              <a:ext uri="{FF2B5EF4-FFF2-40B4-BE49-F238E27FC236}">
                <a16:creationId xmlns:a16="http://schemas.microsoft.com/office/drawing/2014/main" id="{8437544A-BB3F-6841-A7A5-78C5F3D12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5157" y="1234281"/>
            <a:ext cx="8497888" cy="4498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532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11237-753B-DA43-8F35-D22FC43E7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Testes de diagnóstico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3A1EF9-699A-A34B-8165-643C0D1FB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Probabilidade</a:t>
            </a:r>
          </a:p>
          <a:p>
            <a:pPr lvl="1"/>
            <a:r>
              <a:rPr lang="pt-BR" dirty="0"/>
              <a:t>Incertezas!</a:t>
            </a:r>
          </a:p>
          <a:p>
            <a:endParaRPr lang="pt-BR" dirty="0"/>
          </a:p>
          <a:p>
            <a:r>
              <a:rPr lang="pt-BR" dirty="0"/>
              <a:t>Confiabilidade diagnóstica = desempenho</a:t>
            </a:r>
          </a:p>
          <a:p>
            <a:endParaRPr lang="pt-BR" dirty="0"/>
          </a:p>
          <a:p>
            <a:r>
              <a:rPr lang="pt-BR" dirty="0"/>
              <a:t>Métodos </a:t>
            </a:r>
            <a:r>
              <a:rPr lang="pt-BR" dirty="0">
                <a:solidFill>
                  <a:srgbClr val="FF0000"/>
                </a:solidFill>
              </a:rPr>
              <a:t>quali</a:t>
            </a:r>
            <a:r>
              <a:rPr lang="pt-BR" dirty="0"/>
              <a:t>tativos</a:t>
            </a:r>
          </a:p>
          <a:p>
            <a:pPr lvl="1"/>
            <a:r>
              <a:rPr lang="pt-BR" dirty="0"/>
              <a:t>Presença </a:t>
            </a:r>
            <a:r>
              <a:rPr lang="pt-BR" dirty="0" err="1"/>
              <a:t>X</a:t>
            </a:r>
            <a:r>
              <a:rPr lang="pt-BR" dirty="0"/>
              <a:t> ausência de um atributo</a:t>
            </a:r>
          </a:p>
          <a:p>
            <a:r>
              <a:rPr lang="pt-BR" dirty="0"/>
              <a:t>Métodos </a:t>
            </a:r>
            <a:r>
              <a:rPr lang="pt-BR" dirty="0">
                <a:solidFill>
                  <a:srgbClr val="FF0000"/>
                </a:solidFill>
              </a:rPr>
              <a:t>quanti</a:t>
            </a:r>
            <a:r>
              <a:rPr lang="pt-BR" dirty="0"/>
              <a:t>tativos</a:t>
            </a:r>
          </a:p>
          <a:p>
            <a:pPr lvl="1"/>
            <a:r>
              <a:rPr lang="pt-BR" dirty="0"/>
              <a:t>Valores numéricos</a:t>
            </a:r>
          </a:p>
          <a:p>
            <a:pPr lvl="1"/>
            <a:r>
              <a:rPr lang="pt-BR" dirty="0"/>
              <a:t>Contagens</a:t>
            </a:r>
          </a:p>
          <a:p>
            <a:r>
              <a:rPr lang="pt-BR" dirty="0"/>
              <a:t>Métodos </a:t>
            </a:r>
            <a:r>
              <a:rPr lang="pt-BR" dirty="0" err="1"/>
              <a:t>quali</a:t>
            </a:r>
            <a:r>
              <a:rPr lang="pt-BR" dirty="0"/>
              <a:t>-quantitativos</a:t>
            </a:r>
          </a:p>
          <a:p>
            <a:pPr lvl="1"/>
            <a:r>
              <a:rPr lang="pt-BR" dirty="0"/>
              <a:t>Presença + contagem</a:t>
            </a:r>
          </a:p>
        </p:txBody>
      </p:sp>
    </p:spTree>
    <p:extLst>
      <p:ext uri="{BB962C8B-B14F-4D97-AF65-F5344CB8AC3E}">
        <p14:creationId xmlns:p14="http://schemas.microsoft.com/office/powerpoint/2010/main" val="2185003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9183FF-5F53-3A4B-9AE4-C0C51B2F0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Testes de diagnóstico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B30C00-C981-6A4D-83E6-3535399E9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Positivos / doentes</a:t>
            </a:r>
          </a:p>
          <a:p>
            <a:pPr lvl="1"/>
            <a:r>
              <a:rPr lang="pt-BR" dirty="0"/>
              <a:t>Falso positivos</a:t>
            </a:r>
          </a:p>
          <a:p>
            <a:endParaRPr lang="pt-BR" dirty="0"/>
          </a:p>
          <a:p>
            <a:r>
              <a:rPr lang="pt-BR" dirty="0"/>
              <a:t>Negativos / sadios</a:t>
            </a:r>
          </a:p>
          <a:p>
            <a:pPr lvl="1"/>
            <a:r>
              <a:rPr lang="pt-BR" dirty="0"/>
              <a:t>Falso negativos</a:t>
            </a:r>
          </a:p>
          <a:p>
            <a:endParaRPr lang="pt-BR" dirty="0"/>
          </a:p>
          <a:p>
            <a:r>
              <a:rPr lang="pt-BR" dirty="0"/>
              <a:t>Ponto de corte</a:t>
            </a:r>
          </a:p>
          <a:p>
            <a:pPr lvl="1"/>
            <a:r>
              <a:rPr lang="pt-BR" i="1" dirty="0" err="1"/>
              <a:t>Cut</a:t>
            </a:r>
            <a:r>
              <a:rPr lang="pt-BR" i="1" dirty="0"/>
              <a:t>-off</a:t>
            </a:r>
          </a:p>
          <a:p>
            <a:endParaRPr lang="pt-BR" dirty="0"/>
          </a:p>
          <a:p>
            <a:r>
              <a:rPr lang="pt-BR" dirty="0"/>
              <a:t>Faixa de inconclusivos</a:t>
            </a:r>
          </a:p>
          <a:p>
            <a:endParaRPr lang="pt-BR" dirty="0"/>
          </a:p>
          <a:p>
            <a:r>
              <a:rPr lang="pt-BR" dirty="0"/>
              <a:t>Padrão-ouro / padrão de referência</a:t>
            </a:r>
          </a:p>
        </p:txBody>
      </p:sp>
      <p:pic>
        <p:nvPicPr>
          <p:cNvPr id="4" name="Picture 4" descr="posinega.gif (4163 bytes)">
            <a:extLst>
              <a:ext uri="{FF2B5EF4-FFF2-40B4-BE49-F238E27FC236}">
                <a16:creationId xmlns:a16="http://schemas.microsoft.com/office/drawing/2014/main" id="{B02D689F-61B0-D34D-A65C-E55F6F770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6040" y="1916832"/>
            <a:ext cx="4962224" cy="26271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54989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E63D1BC-075B-294E-BD7A-5CE39E9EF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Validade de testes de diagnóstico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F25D5A6-12A0-774A-A4F3-310654AEB716}"/>
              </a:ext>
            </a:extLst>
          </p:cNvPr>
          <p:cNvSpPr/>
          <p:nvPr/>
        </p:nvSpPr>
        <p:spPr>
          <a:xfrm>
            <a:off x="3503712" y="1484784"/>
            <a:ext cx="822960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/>
              <a:t>SENSIBILIDADE </a:t>
            </a:r>
          </a:p>
          <a:p>
            <a:pPr lvl="1"/>
            <a:r>
              <a:rPr lang="pt-BR" sz="2400" dirty="0"/>
              <a:t>- É a capacidade que o teste diagnóstico/triagem apresenta de detectar os indivíduos verdadeiramente positivos.</a:t>
            </a:r>
          </a:p>
          <a:p>
            <a:pPr lvl="1"/>
            <a:r>
              <a:rPr lang="pt-BR" sz="2400" dirty="0"/>
              <a:t>- Diagnosticar corretamente os doentes. 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B56E6E9-F0E5-8E4D-A013-83AFC4ADCE0A}"/>
              </a:ext>
            </a:extLst>
          </p:cNvPr>
          <p:cNvSpPr/>
          <p:nvPr/>
        </p:nvSpPr>
        <p:spPr>
          <a:xfrm>
            <a:off x="3503712" y="3717032"/>
            <a:ext cx="822960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/>
              <a:t>ESPECIFICIDADE </a:t>
            </a:r>
          </a:p>
          <a:p>
            <a:pPr lvl="1"/>
            <a:r>
              <a:rPr lang="pt-BR" sz="2400" dirty="0"/>
              <a:t>- É a capacidade que o teste diagnóstico/triagem tem de detectar os verdadeiros negativos.</a:t>
            </a:r>
          </a:p>
          <a:p>
            <a:pPr lvl="1"/>
            <a:r>
              <a:rPr lang="pt-BR" sz="2400" dirty="0"/>
              <a:t>- Diagnosticar corretamente os indivíduos sadios. </a:t>
            </a:r>
          </a:p>
        </p:txBody>
      </p:sp>
    </p:spTree>
    <p:extLst>
      <p:ext uri="{BB962C8B-B14F-4D97-AF65-F5344CB8AC3E}">
        <p14:creationId xmlns:p14="http://schemas.microsoft.com/office/powerpoint/2010/main" val="746160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53E5BB-454F-114B-A7D7-3BD21DABE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Validade de testes de diagnóstico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EECCED0-7207-5847-A264-FFFFC84B3B18}"/>
              </a:ext>
            </a:extLst>
          </p:cNvPr>
          <p:cNvSpPr/>
          <p:nvPr/>
        </p:nvSpPr>
        <p:spPr>
          <a:xfrm>
            <a:off x="3575720" y="2204864"/>
            <a:ext cx="8229600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Valor Preditivo Positivo (VPP): é a proporção de doentes entre os positivos pelo teste. 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Valor Preditivo Negativo (VPN): é a proporção de sadios (sem a doença) entre os negativos ao teste. </a:t>
            </a:r>
          </a:p>
        </p:txBody>
      </p:sp>
    </p:spTree>
    <p:extLst>
      <p:ext uri="{BB962C8B-B14F-4D97-AF65-F5344CB8AC3E}">
        <p14:creationId xmlns:p14="http://schemas.microsoft.com/office/powerpoint/2010/main" val="2550157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8AC4450-5FE9-0645-877E-769FF875F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Cenário ideal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B9D2653-656F-2541-9572-C0CFD587F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692" y="1435093"/>
            <a:ext cx="8655965" cy="3987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F591745-91CE-354B-BCB9-1F830CF1D372}"/>
              </a:ext>
            </a:extLst>
          </p:cNvPr>
          <p:cNvSpPr txBox="1"/>
          <p:nvPr/>
        </p:nvSpPr>
        <p:spPr>
          <a:xfrm>
            <a:off x="3189313" y="5719659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/>
              <a:t>Karina </a:t>
            </a:r>
            <a:r>
              <a:rPr lang="pt-BR" sz="1400" dirty="0" err="1"/>
              <a:t>Fiorillo</a:t>
            </a:r>
            <a:r>
              <a:rPr lang="pt-BR" sz="1400" dirty="0"/>
              <a:t> e Priscilla Cremer, UnB, 2009</a:t>
            </a:r>
          </a:p>
        </p:txBody>
      </p:sp>
    </p:spTree>
    <p:extLst>
      <p:ext uri="{BB962C8B-B14F-4D97-AF65-F5344CB8AC3E}">
        <p14:creationId xmlns:p14="http://schemas.microsoft.com/office/powerpoint/2010/main" val="1970988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5ED089-7CCC-B24D-BA98-FCC5D4D1C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Cenário real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3EE2E3-21FA-AC41-97D1-2CD2DCE55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135" y="1485766"/>
            <a:ext cx="8884865" cy="3886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BC098C1D-83D2-6147-BD4B-3885357E76EF}"/>
              </a:ext>
            </a:extLst>
          </p:cNvPr>
          <p:cNvSpPr txBox="1"/>
          <p:nvPr/>
        </p:nvSpPr>
        <p:spPr>
          <a:xfrm>
            <a:off x="2783632" y="6021288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/>
              <a:t>Karina </a:t>
            </a:r>
            <a:r>
              <a:rPr lang="pt-BR" sz="1400" dirty="0" err="1"/>
              <a:t>Fiorillo</a:t>
            </a:r>
            <a:r>
              <a:rPr lang="pt-BR" sz="1400" dirty="0"/>
              <a:t> e Priscilla Cremer, UnB, 2009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53B5C3EB-CD2B-4E4C-9F9A-AFD26CB3DB53}"/>
              </a:ext>
            </a:extLst>
          </p:cNvPr>
          <p:cNvSpPr/>
          <p:nvPr/>
        </p:nvSpPr>
        <p:spPr>
          <a:xfrm>
            <a:off x="6763519" y="1413758"/>
            <a:ext cx="3672408" cy="4312136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-BR" b="1" dirty="0">
                <a:solidFill>
                  <a:sysClr val="windowText" lastClr="000000"/>
                </a:solidFill>
              </a:rPr>
              <a:t>Positivos no teste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9399A58-D382-A04F-A45C-A5A5316BDADD}"/>
              </a:ext>
            </a:extLst>
          </p:cNvPr>
          <p:cNvSpPr/>
          <p:nvPr/>
        </p:nvSpPr>
        <p:spPr>
          <a:xfrm>
            <a:off x="4459263" y="1405036"/>
            <a:ext cx="2232248" cy="4312136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-BR" b="1" dirty="0">
                <a:solidFill>
                  <a:sysClr val="windowText" lastClr="000000"/>
                </a:solidFill>
              </a:rPr>
              <a:t>Negativos no teste</a:t>
            </a:r>
          </a:p>
        </p:txBody>
      </p:sp>
    </p:spTree>
    <p:extLst>
      <p:ext uri="{BB962C8B-B14F-4D97-AF65-F5344CB8AC3E}">
        <p14:creationId xmlns:p14="http://schemas.microsoft.com/office/powerpoint/2010/main" val="51308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43CF0-7EFA-0645-8DB7-D3AD0CADD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Sensibilidade, especificidade e valores preditivos positivo e negativo</a:t>
            </a:r>
          </a:p>
        </p:txBody>
      </p:sp>
      <p:sp>
        <p:nvSpPr>
          <p:cNvPr id="3" name="Text Box 28">
            <a:extLst>
              <a:ext uri="{FF2B5EF4-FFF2-40B4-BE49-F238E27FC236}">
                <a16:creationId xmlns:a16="http://schemas.microsoft.com/office/drawing/2014/main" id="{39B6FE8C-38F6-F848-9AFA-67BD35338F2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112120" y="2675632"/>
            <a:ext cx="2700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/>
              <a:t>TESTE DIAGNÓSTICO</a:t>
            </a:r>
          </a:p>
        </p:txBody>
      </p:sp>
      <p:grpSp>
        <p:nvGrpSpPr>
          <p:cNvPr id="4" name="Group 39">
            <a:extLst>
              <a:ext uri="{FF2B5EF4-FFF2-40B4-BE49-F238E27FC236}">
                <a16:creationId xmlns:a16="http://schemas.microsoft.com/office/drawing/2014/main" id="{7E6E14A0-42D9-4A4E-9B59-26FD6B0CE999}"/>
              </a:ext>
            </a:extLst>
          </p:cNvPr>
          <p:cNvGrpSpPr>
            <a:grpSpLocks/>
          </p:cNvGrpSpPr>
          <p:nvPr/>
        </p:nvGrpSpPr>
        <p:grpSpPr bwMode="auto">
          <a:xfrm>
            <a:off x="4871864" y="1412776"/>
            <a:ext cx="5402262" cy="3543300"/>
            <a:chOff x="1110" y="1657"/>
            <a:chExt cx="3403" cy="2232"/>
          </a:xfrm>
        </p:grpSpPr>
        <p:sp>
          <p:nvSpPr>
            <p:cNvPr id="5" name="Line 12">
              <a:extLst>
                <a:ext uri="{FF2B5EF4-FFF2-40B4-BE49-F238E27FC236}">
                  <a16:creationId xmlns:a16="http://schemas.microsoft.com/office/drawing/2014/main" id="{E8A93BE2-E1C8-7B48-AA1D-8CA461B1E1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9" y="1933"/>
              <a:ext cx="25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13">
              <a:extLst>
                <a:ext uri="{FF2B5EF4-FFF2-40B4-BE49-F238E27FC236}">
                  <a16:creationId xmlns:a16="http://schemas.microsoft.com/office/drawing/2014/main" id="{11E74285-8618-ED4C-8FBA-A15C330C2A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9" y="2704"/>
              <a:ext cx="25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4">
              <a:extLst>
                <a:ext uri="{FF2B5EF4-FFF2-40B4-BE49-F238E27FC236}">
                  <a16:creationId xmlns:a16="http://schemas.microsoft.com/office/drawing/2014/main" id="{2A9B870A-0866-314C-803A-EC5E2F944C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9" y="3566"/>
              <a:ext cx="25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15">
              <a:extLst>
                <a:ext uri="{FF2B5EF4-FFF2-40B4-BE49-F238E27FC236}">
                  <a16:creationId xmlns:a16="http://schemas.microsoft.com/office/drawing/2014/main" id="{27A5F6C1-C479-7F4C-A296-568300194A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9" y="1933"/>
              <a:ext cx="0" cy="163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16">
              <a:extLst>
                <a:ext uri="{FF2B5EF4-FFF2-40B4-BE49-F238E27FC236}">
                  <a16:creationId xmlns:a16="http://schemas.microsoft.com/office/drawing/2014/main" id="{00FCF233-DD4A-FA4C-B8D0-0BE2B0B373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1933"/>
              <a:ext cx="0" cy="1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7">
              <a:extLst>
                <a:ext uri="{FF2B5EF4-FFF2-40B4-BE49-F238E27FC236}">
                  <a16:creationId xmlns:a16="http://schemas.microsoft.com/office/drawing/2014/main" id="{6DECAFF6-038D-8842-80E6-8B615B3314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9" y="1933"/>
              <a:ext cx="0" cy="163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E678A1C7-BD9E-174C-AA34-44F293A18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4" y="2659"/>
              <a:ext cx="1270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endParaRPr lang="pt-BR" sz="2800"/>
            </a:p>
            <a:p>
              <a:pPr algn="ctr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pt-BR" sz="2800"/>
                <a:t>d</a:t>
              </a: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38590D84-484A-B544-B770-857A53ED6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4" y="2659"/>
              <a:ext cx="1270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endParaRPr lang="pt-BR" sz="2800"/>
            </a:p>
            <a:p>
              <a:pPr algn="ctr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pt-BR" sz="2800"/>
                <a:t>c</a:t>
              </a:r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68A5432B-7FDE-CA4C-91CB-908563698D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4" y="1888"/>
              <a:ext cx="1270" cy="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endParaRPr lang="pt-BR" sz="2800"/>
            </a:p>
            <a:p>
              <a:pPr algn="ctr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pt-BR" sz="2800"/>
                <a:t>b</a:t>
              </a:r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0FE34EDF-DC46-E94E-A404-FAFACAD2A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4" y="1888"/>
              <a:ext cx="1270" cy="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endParaRPr lang="pt-BR" sz="2800"/>
            </a:p>
            <a:p>
              <a:pPr algn="ctr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pt-BR" sz="2800"/>
                <a:t>a</a:t>
              </a:r>
            </a:p>
          </p:txBody>
        </p:sp>
        <p:sp>
          <p:nvSpPr>
            <p:cNvPr id="15" name="Text Box 24">
              <a:extLst>
                <a:ext uri="{FF2B5EF4-FFF2-40B4-BE49-F238E27FC236}">
                  <a16:creationId xmlns:a16="http://schemas.microsoft.com/office/drawing/2014/main" id="{FCF182CB-89F9-5F41-80AD-92C623D419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0" y="2151"/>
              <a:ext cx="2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800"/>
                <a:t>+</a:t>
              </a:r>
            </a:p>
          </p:txBody>
        </p:sp>
        <p:sp>
          <p:nvSpPr>
            <p:cNvPr id="16" name="Text Box 25">
              <a:extLst>
                <a:ext uri="{FF2B5EF4-FFF2-40B4-BE49-F238E27FC236}">
                  <a16:creationId xmlns:a16="http://schemas.microsoft.com/office/drawing/2014/main" id="{2AD59266-C52D-6548-9FBD-3B3B2A1976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6" y="2876"/>
              <a:ext cx="2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800"/>
                <a:t>-</a:t>
              </a:r>
            </a:p>
          </p:txBody>
        </p:sp>
        <p:sp>
          <p:nvSpPr>
            <p:cNvPr id="17" name="Text Box 26">
              <a:extLst>
                <a:ext uri="{FF2B5EF4-FFF2-40B4-BE49-F238E27FC236}">
                  <a16:creationId xmlns:a16="http://schemas.microsoft.com/office/drawing/2014/main" id="{75BB76D3-67D0-8949-8509-69B9B82997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9" y="2238"/>
              <a:ext cx="5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800"/>
                <a:t>a+b</a:t>
              </a:r>
            </a:p>
          </p:txBody>
        </p:sp>
        <p:sp>
          <p:nvSpPr>
            <p:cNvPr id="18" name="Text Box 27">
              <a:extLst>
                <a:ext uri="{FF2B5EF4-FFF2-40B4-BE49-F238E27FC236}">
                  <a16:creationId xmlns:a16="http://schemas.microsoft.com/office/drawing/2014/main" id="{A3A23615-EFD8-3748-A5E3-5063ADDBC8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9" y="2963"/>
              <a:ext cx="5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800" dirty="0" err="1"/>
                <a:t>c+d</a:t>
              </a:r>
              <a:endParaRPr lang="pt-BR" sz="2800" dirty="0"/>
            </a:p>
          </p:txBody>
        </p:sp>
        <p:sp>
          <p:nvSpPr>
            <p:cNvPr id="19" name="Text Box 29">
              <a:extLst>
                <a:ext uri="{FF2B5EF4-FFF2-40B4-BE49-F238E27FC236}">
                  <a16:creationId xmlns:a16="http://schemas.microsoft.com/office/drawing/2014/main" id="{AF936554-1EB2-0347-8589-B1DA545D6A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9" y="1657"/>
              <a:ext cx="127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2000"/>
                <a:t>INFECTADO +</a:t>
              </a:r>
            </a:p>
          </p:txBody>
        </p:sp>
        <p:sp>
          <p:nvSpPr>
            <p:cNvPr id="20" name="Text Box 30">
              <a:extLst>
                <a:ext uri="{FF2B5EF4-FFF2-40B4-BE49-F238E27FC236}">
                  <a16:creationId xmlns:a16="http://schemas.microsoft.com/office/drawing/2014/main" id="{A7AF50B0-84FF-6640-98CF-F1696A52FD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9" y="1657"/>
              <a:ext cx="127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2000"/>
                <a:t>SADIO -</a:t>
              </a:r>
            </a:p>
          </p:txBody>
        </p:sp>
        <p:sp>
          <p:nvSpPr>
            <p:cNvPr id="21" name="Text Box 31">
              <a:extLst>
                <a:ext uri="{FF2B5EF4-FFF2-40B4-BE49-F238E27FC236}">
                  <a16:creationId xmlns:a16="http://schemas.microsoft.com/office/drawing/2014/main" id="{33DCEE56-251B-0945-8C98-EB69DB79FA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3557"/>
              <a:ext cx="5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800"/>
                <a:t>a+c</a:t>
              </a:r>
            </a:p>
          </p:txBody>
        </p:sp>
        <p:sp>
          <p:nvSpPr>
            <p:cNvPr id="22" name="Text Box 32">
              <a:extLst>
                <a:ext uri="{FF2B5EF4-FFF2-40B4-BE49-F238E27FC236}">
                  <a16:creationId xmlns:a16="http://schemas.microsoft.com/office/drawing/2014/main" id="{C84DAD90-01A1-804A-B43D-F8FC476CE5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6" y="3562"/>
              <a:ext cx="5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800" dirty="0" err="1"/>
                <a:t>b+d</a:t>
              </a:r>
              <a:endParaRPr lang="pt-BR" sz="2800" dirty="0"/>
            </a:p>
          </p:txBody>
        </p:sp>
      </p:grpSp>
      <p:sp>
        <p:nvSpPr>
          <p:cNvPr id="23" name="Text Box 36">
            <a:extLst>
              <a:ext uri="{FF2B5EF4-FFF2-40B4-BE49-F238E27FC236}">
                <a16:creationId xmlns:a16="http://schemas.microsoft.com/office/drawing/2014/main" id="{E399BA9D-4B10-0644-B600-B770F2C01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00928" y="2348880"/>
            <a:ext cx="935038" cy="51911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 dirty="0">
                <a:solidFill>
                  <a:schemeClr val="bg1"/>
                </a:solidFill>
              </a:rPr>
              <a:t>VP+</a:t>
            </a:r>
          </a:p>
        </p:txBody>
      </p:sp>
      <p:sp>
        <p:nvSpPr>
          <p:cNvPr id="24" name="Text Box 37">
            <a:extLst>
              <a:ext uri="{FF2B5EF4-FFF2-40B4-BE49-F238E27FC236}">
                <a16:creationId xmlns:a16="http://schemas.microsoft.com/office/drawing/2014/main" id="{504F153E-D345-B64F-B81B-51A6EC0DF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00928" y="3572371"/>
            <a:ext cx="935038" cy="51911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>
                <a:solidFill>
                  <a:schemeClr val="bg1"/>
                </a:solidFill>
              </a:rPr>
              <a:t>VP-</a:t>
            </a:r>
          </a:p>
        </p:txBody>
      </p:sp>
      <p:sp>
        <p:nvSpPr>
          <p:cNvPr id="25" name="Text Box 38">
            <a:extLst>
              <a:ext uri="{FF2B5EF4-FFF2-40B4-BE49-F238E27FC236}">
                <a16:creationId xmlns:a16="http://schemas.microsoft.com/office/drawing/2014/main" id="{50C34DEA-B370-5845-8DE1-43417F84A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9506" y="4998119"/>
            <a:ext cx="935038" cy="51911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26" name="Text Box 40">
            <a:extLst>
              <a:ext uri="{FF2B5EF4-FFF2-40B4-BE49-F238E27FC236}">
                <a16:creationId xmlns:a16="http://schemas.microsoft.com/office/drawing/2014/main" id="{BB2412B6-7011-3447-871E-CAB2556A6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664" y="5013176"/>
            <a:ext cx="935038" cy="51911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27" name="Text Box 41">
            <a:extLst>
              <a:ext uri="{FF2B5EF4-FFF2-40B4-BE49-F238E27FC236}">
                <a16:creationId xmlns:a16="http://schemas.microsoft.com/office/drawing/2014/main" id="{7C37281A-86C6-F04D-B104-226C6717C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5114" y="2636739"/>
            <a:ext cx="576262" cy="36671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</a:rPr>
              <a:t>VP</a:t>
            </a:r>
          </a:p>
        </p:txBody>
      </p:sp>
      <p:sp>
        <p:nvSpPr>
          <p:cNvPr id="28" name="Text Box 42">
            <a:extLst>
              <a:ext uri="{FF2B5EF4-FFF2-40B4-BE49-F238E27FC236}">
                <a16:creationId xmlns:a16="http://schemas.microsoft.com/office/drawing/2014/main" id="{9323CE19-14E5-A648-8895-39D313E25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5114" y="3998814"/>
            <a:ext cx="576262" cy="36671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</a:rPr>
              <a:t>FN</a:t>
            </a:r>
          </a:p>
        </p:txBody>
      </p:sp>
      <p:sp>
        <p:nvSpPr>
          <p:cNvPr id="29" name="Text Box 43">
            <a:extLst>
              <a:ext uri="{FF2B5EF4-FFF2-40B4-BE49-F238E27FC236}">
                <a16:creationId xmlns:a16="http://schemas.microsoft.com/office/drawing/2014/main" id="{B58F64D8-45D3-C940-9EBE-754D0B193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1239" y="2630389"/>
            <a:ext cx="576262" cy="36671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</a:rPr>
              <a:t>FP</a:t>
            </a:r>
          </a:p>
        </p:txBody>
      </p:sp>
      <p:sp>
        <p:nvSpPr>
          <p:cNvPr id="30" name="Text Box 44">
            <a:extLst>
              <a:ext uri="{FF2B5EF4-FFF2-40B4-BE49-F238E27FC236}">
                <a16:creationId xmlns:a16="http://schemas.microsoft.com/office/drawing/2014/main" id="{2BC8554A-DE19-784B-878C-D748F042B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1239" y="3998814"/>
            <a:ext cx="576262" cy="36671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</a:rPr>
              <a:t>VN</a:t>
            </a:r>
          </a:p>
        </p:txBody>
      </p:sp>
    </p:spTree>
    <p:extLst>
      <p:ext uri="{BB962C8B-B14F-4D97-AF65-F5344CB8AC3E}">
        <p14:creationId xmlns:p14="http://schemas.microsoft.com/office/powerpoint/2010/main" val="387689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Quadro">
  <a:themeElements>
    <a:clrScheme name="Quadr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Quadr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adr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{30E8CFB0-268B-AC4F-8036-355E0CEF00A6}tf10001124</Template>
  <TotalTime>5274</TotalTime>
  <Words>608</Words>
  <Application>Microsoft Office PowerPoint</Application>
  <PresentationFormat>Widescreen</PresentationFormat>
  <Paragraphs>172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7" baseType="lpstr">
      <vt:lpstr>Calibri</vt:lpstr>
      <vt:lpstr>Cambria Math</vt:lpstr>
      <vt:lpstr>Corbel</vt:lpstr>
      <vt:lpstr>Wingdings</vt:lpstr>
      <vt:lpstr>Wingdings 2</vt:lpstr>
      <vt:lpstr>Quadro</vt:lpstr>
      <vt:lpstr>Atualização em Epidemiologia Módulo 01   Características dos testes de diagnóstico</vt:lpstr>
      <vt:lpstr>Apresentação do PowerPoint</vt:lpstr>
      <vt:lpstr>Testes de diagnóstico</vt:lpstr>
      <vt:lpstr>Testes de diagnóstico</vt:lpstr>
      <vt:lpstr>Validade de testes de diagnóstico</vt:lpstr>
      <vt:lpstr>Validade de testes de diagnóstico</vt:lpstr>
      <vt:lpstr>Cenário ideal</vt:lpstr>
      <vt:lpstr>Cenário real</vt:lpstr>
      <vt:lpstr>Sensibilidade, especificidade e valores preditivos positivo e negativo</vt:lpstr>
      <vt:lpstr>Apresentação do PowerPoint</vt:lpstr>
      <vt:lpstr>Apresentação do PowerPoint</vt:lpstr>
      <vt:lpstr>OBS  Valores preditivos</vt:lpstr>
      <vt:lpstr>OBS  Valores preditivos</vt:lpstr>
      <vt:lpstr>Apresentação do PowerPoint</vt:lpstr>
      <vt:lpstr>Apresentação do PowerPoint</vt:lpstr>
      <vt:lpstr>Apresentação do PowerPoint</vt:lpstr>
      <vt:lpstr>Associação de testes</vt:lpstr>
      <vt:lpstr>Testes em série</vt:lpstr>
      <vt:lpstr>Testes em paralelo</vt:lpstr>
      <vt:lpstr>Outros parâmetros para avaliar testes de diagnóstico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Epidemiologia</dc:title>
  <dc:creator>DT</dc:creator>
  <cp:lastModifiedBy>Márcia Maria Arakaki Rabelo</cp:lastModifiedBy>
  <cp:revision>356</cp:revision>
  <dcterms:created xsi:type="dcterms:W3CDTF">2017-03-21T14:47:58Z</dcterms:created>
  <dcterms:modified xsi:type="dcterms:W3CDTF">2021-06-09T14:44:59Z</dcterms:modified>
</cp:coreProperties>
</file>