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0"/>
  </p:notesMasterIdLst>
  <p:sldIdLst>
    <p:sldId id="256" r:id="rId2"/>
    <p:sldId id="314" r:id="rId3"/>
    <p:sldId id="282" r:id="rId4"/>
    <p:sldId id="280" r:id="rId5"/>
    <p:sldId id="306" r:id="rId6"/>
    <p:sldId id="307" r:id="rId7"/>
    <p:sldId id="281" r:id="rId8"/>
    <p:sldId id="320" r:id="rId9"/>
    <p:sldId id="287" r:id="rId10"/>
    <p:sldId id="308" r:id="rId11"/>
    <p:sldId id="302" r:id="rId12"/>
    <p:sldId id="303" r:id="rId13"/>
    <p:sldId id="283" r:id="rId14"/>
    <p:sldId id="291" r:id="rId15"/>
    <p:sldId id="285" r:id="rId16"/>
    <p:sldId id="286" r:id="rId17"/>
    <p:sldId id="288" r:id="rId18"/>
    <p:sldId id="290" r:id="rId19"/>
    <p:sldId id="289" r:id="rId20"/>
    <p:sldId id="310" r:id="rId21"/>
    <p:sldId id="313" r:id="rId22"/>
    <p:sldId id="311" r:id="rId23"/>
    <p:sldId id="312" r:id="rId24"/>
    <p:sldId id="309" r:id="rId25"/>
    <p:sldId id="315" r:id="rId26"/>
    <p:sldId id="300" r:id="rId27"/>
    <p:sldId id="301" r:id="rId28"/>
    <p:sldId id="322" r:id="rId29"/>
    <p:sldId id="326" r:id="rId30"/>
    <p:sldId id="325" r:id="rId31"/>
    <p:sldId id="323" r:id="rId32"/>
    <p:sldId id="324" r:id="rId33"/>
    <p:sldId id="327" r:id="rId34"/>
    <p:sldId id="328" r:id="rId35"/>
    <p:sldId id="329" r:id="rId36"/>
    <p:sldId id="355" r:id="rId37"/>
    <p:sldId id="354" r:id="rId38"/>
    <p:sldId id="350" r:id="rId39"/>
    <p:sldId id="349" r:id="rId40"/>
    <p:sldId id="346" r:id="rId41"/>
    <p:sldId id="357" r:id="rId42"/>
    <p:sldId id="356" r:id="rId43"/>
    <p:sldId id="340" r:id="rId44"/>
    <p:sldId id="358" r:id="rId45"/>
    <p:sldId id="360" r:id="rId46"/>
    <p:sldId id="361" r:id="rId47"/>
    <p:sldId id="359" r:id="rId48"/>
    <p:sldId id="36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4"/>
    <p:restoredTop sz="93443"/>
  </p:normalViewPr>
  <p:slideViewPr>
    <p:cSldViewPr>
      <p:cViewPr varScale="1">
        <p:scale>
          <a:sx n="69" d="100"/>
          <a:sy n="69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96F0B-C795-4BF0-A9AA-53F0CC8E6DF7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F3BC-806D-4975-ADEA-3853D5BC56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1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Quantos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aconteceram</a:t>
            </a:r>
            <a:r>
              <a:rPr lang="en-US" dirty="0"/>
              <a:t>? </a:t>
            </a:r>
            <a:r>
              <a:rPr lang="en-US" dirty="0" err="1"/>
              <a:t>Contam</a:t>
            </a:r>
            <a:r>
              <a:rPr lang="en-US" dirty="0"/>
              <a:t> as </a:t>
            </a:r>
            <a:r>
              <a:rPr lang="en-US" dirty="0" err="1"/>
              <a:t>lineas</a:t>
            </a:r>
            <a:r>
              <a:rPr lang="en-US" dirty="0"/>
              <a:t>: 11, 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PREVALENTES </a:t>
            </a:r>
          </a:p>
          <a:p>
            <a:r>
              <a:rPr lang="en-US" dirty="0" err="1"/>
              <a:t>Quantos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INCIDENTES </a:t>
            </a:r>
            <a:r>
              <a:rPr lang="en-US" dirty="0" err="1"/>
              <a:t>mesmo</a:t>
            </a:r>
            <a:r>
              <a:rPr lang="en-US" dirty="0"/>
              <a:t>: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aquelas</a:t>
            </a:r>
            <a:r>
              <a:rPr lang="en-US" dirty="0"/>
              <a:t> </a:t>
            </a:r>
            <a:r>
              <a:rPr lang="en-US" dirty="0" err="1"/>
              <a:t>aonde</a:t>
            </a:r>
            <a:r>
              <a:rPr lang="en-US" dirty="0"/>
              <a:t> o </a:t>
            </a:r>
            <a:r>
              <a:rPr lang="en-US" dirty="0" err="1"/>
              <a:t>inicio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no </a:t>
            </a:r>
            <a:r>
              <a:rPr lang="en-US" dirty="0" err="1"/>
              <a:t>intervalo</a:t>
            </a:r>
            <a:r>
              <a:rPr lang="en-US" dirty="0"/>
              <a:t>:  7 </a:t>
            </a:r>
            <a:r>
              <a:rPr lang="en-US" dirty="0" err="1"/>
              <a:t>casos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F3BC-806D-4975-ADEA-3853D5BC56E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50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4F3BC-806D-4975-ADEA-3853D5BC56E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69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5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08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32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47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6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7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0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33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2"/>
                </a:solidFill>
              </a:rPr>
              <a:t>Atualização em Epidemiologia</a:t>
            </a:r>
            <a:br>
              <a:rPr lang="en-US" sz="4600">
                <a:solidFill>
                  <a:schemeClr val="tx2"/>
                </a:solidFill>
              </a:rPr>
            </a:br>
            <a:r>
              <a:rPr lang="en-US" sz="4600">
                <a:solidFill>
                  <a:schemeClr val="tx2"/>
                </a:solidFill>
              </a:rPr>
              <a:t>Módulo 01</a:t>
            </a:r>
            <a:br>
              <a:rPr lang="en-US" sz="4600">
                <a:solidFill>
                  <a:schemeClr val="tx2"/>
                </a:solidFill>
              </a:rPr>
            </a:br>
            <a:r>
              <a:rPr lang="en-US" sz="4600">
                <a:solidFill>
                  <a:schemeClr val="tx2"/>
                </a:solidFill>
              </a:rPr>
              <a:t/>
            </a:r>
            <a:br>
              <a:rPr lang="en-US" sz="4600">
                <a:solidFill>
                  <a:schemeClr val="tx2"/>
                </a:solidFill>
              </a:rPr>
            </a:br>
            <a:r>
              <a:rPr lang="en-US" sz="4600">
                <a:solidFill>
                  <a:schemeClr val="tx2"/>
                </a:solidFill>
              </a:rPr>
              <a:t/>
            </a:r>
            <a:br>
              <a:rPr lang="en-US" sz="4600">
                <a:solidFill>
                  <a:schemeClr val="tx2"/>
                </a:solidFill>
              </a:rPr>
            </a:br>
            <a:r>
              <a:rPr lang="en-US" sz="4600">
                <a:solidFill>
                  <a:schemeClr val="tx2"/>
                </a:solidFill>
              </a:rPr>
              <a:t>Indicadores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Profa. Juliana Arena Galhardo</a:t>
            </a:r>
          </a:p>
          <a:p>
            <a:r>
              <a:rPr lang="en-US">
                <a:solidFill>
                  <a:schemeClr val="accent1"/>
                </a:solidFill>
              </a:rPr>
              <a:t>juliana.galhardo@ufms.br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Prevalência</a:t>
            </a:r>
            <a:r>
              <a:rPr lang="en-US" dirty="0"/>
              <a:t> e </a:t>
            </a:r>
            <a:r>
              <a:rPr lang="en-US" dirty="0" err="1"/>
              <a:t>Incidência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0100" y="237170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76" y="2586015"/>
            <a:ext cx="2819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9776" y="15567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Prevalência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112224" y="15567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Incidência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04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752" y="3195180"/>
            <a:ext cx="7103132" cy="2511936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Adoeceram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algum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”: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 e </a:t>
            </a:r>
            <a:r>
              <a:rPr lang="en-US" dirty="0" err="1"/>
              <a:t>antigos</a:t>
            </a:r>
            <a:endParaRPr lang="en-US" dirty="0"/>
          </a:p>
          <a:p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vivos</a:t>
            </a:r>
            <a:r>
              <a:rPr lang="en-US" dirty="0"/>
              <a:t> no </a:t>
            </a:r>
            <a:r>
              <a:rPr lang="en-US" dirty="0" err="1"/>
              <a:t>momento</a:t>
            </a:r>
            <a:r>
              <a:rPr lang="en-US" dirty="0"/>
              <a:t> do </a:t>
            </a:r>
            <a:r>
              <a:rPr lang="en-US" dirty="0" err="1"/>
              <a:t>estudo</a:t>
            </a:r>
            <a:endParaRPr lang="en-US" dirty="0"/>
          </a:p>
          <a:p>
            <a:r>
              <a:rPr lang="en-US" dirty="0" err="1"/>
              <a:t>Medida</a:t>
            </a:r>
            <a:r>
              <a:rPr lang="en-US" dirty="0"/>
              <a:t> </a:t>
            </a:r>
            <a:r>
              <a:rPr lang="en-US" dirty="0" err="1"/>
              <a:t>estática</a:t>
            </a:r>
            <a:endParaRPr lang="en-US" dirty="0"/>
          </a:p>
          <a:p>
            <a:r>
              <a:rPr lang="en-US" dirty="0" err="1"/>
              <a:t>Estudo</a:t>
            </a:r>
            <a:r>
              <a:rPr lang="en-US" dirty="0"/>
              <a:t> transversal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seccional</a:t>
            </a:r>
            <a:r>
              <a:rPr lang="en-US" dirty="0"/>
              <a:t>: </a:t>
            </a:r>
            <a:r>
              <a:rPr lang="en-US" dirty="0" err="1"/>
              <a:t>prevalência</a:t>
            </a:r>
            <a:r>
              <a:rPr lang="en-US" dirty="0"/>
              <a:t> </a:t>
            </a:r>
            <a:r>
              <a:rPr lang="en-US" dirty="0" err="1"/>
              <a:t>pontual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07768" y="836712"/>
            <a:ext cx="7272808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Frequência</a:t>
            </a:r>
            <a:r>
              <a:rPr lang="en-US" sz="2600" dirty="0"/>
              <a:t> de </a:t>
            </a:r>
            <a:r>
              <a:rPr lang="en-US" sz="2600" dirty="0" err="1"/>
              <a:t>casos</a:t>
            </a:r>
            <a:r>
              <a:rPr lang="en-US" sz="2600" dirty="0"/>
              <a:t> </a:t>
            </a:r>
            <a:r>
              <a:rPr lang="en-US" sz="2600" dirty="0" err="1"/>
              <a:t>existentes</a:t>
            </a:r>
            <a:r>
              <a:rPr lang="en-US" sz="2600" dirty="0"/>
              <a:t> de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doença</a:t>
            </a:r>
            <a:r>
              <a:rPr lang="en-US" sz="2600" dirty="0"/>
              <a:t>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problema</a:t>
            </a:r>
            <a:r>
              <a:rPr lang="en-US" sz="2600" dirty="0"/>
              <a:t> de </a:t>
            </a:r>
            <a:r>
              <a:rPr lang="en-US" sz="2600" dirty="0" err="1"/>
              <a:t>saúde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população</a:t>
            </a:r>
            <a:r>
              <a:rPr lang="en-US" sz="2600" dirty="0"/>
              <a:t> e </a:t>
            </a:r>
            <a:r>
              <a:rPr lang="en-US" sz="2600" dirty="0" err="1"/>
              <a:t>em</a:t>
            </a:r>
            <a:r>
              <a:rPr lang="en-US" sz="2600" dirty="0"/>
              <a:t> dado </a:t>
            </a:r>
            <a:r>
              <a:rPr lang="en-US" sz="2600" dirty="0" err="1"/>
              <a:t>momento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543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88640"/>
            <a:ext cx="7315200" cy="5120640"/>
          </a:xfrm>
        </p:spPr>
        <p:txBody>
          <a:bodyPr/>
          <a:lstStyle/>
          <a:p>
            <a:r>
              <a:rPr lang="en-US" b="1" dirty="0" err="1"/>
              <a:t>Prevalência</a:t>
            </a:r>
            <a:r>
              <a:rPr lang="en-US" b="1" dirty="0"/>
              <a:t> </a:t>
            </a:r>
            <a:r>
              <a:rPr lang="en-US" b="1" dirty="0" err="1"/>
              <a:t>pontual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t</a:t>
            </a:r>
            <a:r>
              <a:rPr lang="en-US" dirty="0"/>
              <a:t> =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prevalentes</a:t>
            </a:r>
            <a:r>
              <a:rPr lang="en-US" dirty="0"/>
              <a:t> no </a:t>
            </a:r>
            <a:r>
              <a:rPr lang="en-US" dirty="0" err="1"/>
              <a:t>instante</a:t>
            </a:r>
            <a:r>
              <a:rPr lang="en-US" dirty="0"/>
              <a:t> t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/>
              <a:t> = </a:t>
            </a:r>
            <a:r>
              <a:rPr lang="en-US" dirty="0" err="1"/>
              <a:t>tamanho</a:t>
            </a:r>
            <a:r>
              <a:rPr lang="en-US" dirty="0"/>
              <a:t> da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estudada</a:t>
            </a:r>
            <a:r>
              <a:rPr lang="en-US" dirty="0"/>
              <a:t> no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37097"/>
              </p:ext>
            </p:extLst>
          </p:nvPr>
        </p:nvGraphicFramePr>
        <p:xfrm>
          <a:off x="4625975" y="1572462"/>
          <a:ext cx="14700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484560" imgH="420480" progId="Equation.3">
                  <p:embed/>
                </p:oleObj>
              </mc:Choice>
              <mc:Fallback>
                <p:oleObj name="Equation" r:id="rId3" imgW="484560" imgH="42048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1572462"/>
                        <a:ext cx="1470025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7728" y="4272986"/>
            <a:ext cx="8064896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Instante</a:t>
            </a:r>
            <a:r>
              <a:rPr lang="en-US" sz="2200" dirty="0"/>
              <a:t> t = </a:t>
            </a:r>
            <a:r>
              <a:rPr lang="en-US" sz="2200" dirty="0" err="1"/>
              <a:t>intervalo</a:t>
            </a:r>
            <a:r>
              <a:rPr lang="en-US" sz="2200" dirty="0"/>
              <a:t> de tempo </a:t>
            </a:r>
            <a:r>
              <a:rPr lang="en-US" sz="2200" dirty="0" err="1"/>
              <a:t>suficiente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a </a:t>
            </a:r>
            <a:r>
              <a:rPr lang="en-US" sz="2200" dirty="0" err="1"/>
              <a:t>coleta</a:t>
            </a:r>
            <a:r>
              <a:rPr lang="en-US" sz="2200" dirty="0"/>
              <a:t> de dados e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haja</a:t>
            </a:r>
            <a:r>
              <a:rPr lang="en-US" sz="2200" dirty="0"/>
              <a:t> </a:t>
            </a:r>
            <a:r>
              <a:rPr lang="en-US" sz="2200" dirty="0" err="1"/>
              <a:t>ateraões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situação</a:t>
            </a:r>
            <a:r>
              <a:rPr lang="en-US" sz="2200" dirty="0"/>
              <a:t> de </a:t>
            </a:r>
            <a:r>
              <a:rPr lang="en-US" sz="2200" dirty="0" err="1"/>
              <a:t>saúde</a:t>
            </a:r>
            <a:r>
              <a:rPr lang="en-US" sz="2200" dirty="0"/>
              <a:t> da </a:t>
            </a:r>
            <a:r>
              <a:rPr lang="en-US" sz="2200" dirty="0" err="1"/>
              <a:t>população</a:t>
            </a:r>
            <a:r>
              <a:rPr lang="en-US" sz="2200" dirty="0"/>
              <a:t> </a:t>
            </a:r>
            <a:r>
              <a:rPr lang="en-US" sz="2200" dirty="0" err="1"/>
              <a:t>avaliada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922535"/>
            <a:ext cx="50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 </a:t>
            </a:r>
            <a:r>
              <a:rPr lang="en-US" sz="2400" dirty="0" err="1"/>
              <a:t>constante</a:t>
            </a:r>
            <a:r>
              <a:rPr lang="en-US" sz="2400" dirty="0"/>
              <a:t> (% </a:t>
            </a:r>
            <a:r>
              <a:rPr lang="en-US" sz="2400" dirty="0" err="1"/>
              <a:t>ou</a:t>
            </a:r>
            <a:r>
              <a:rPr lang="en-US" sz="2400" dirty="0"/>
              <a:t> 1000 </a:t>
            </a:r>
            <a:r>
              <a:rPr lang="en-US" sz="2400" dirty="0" err="1"/>
              <a:t>ou</a:t>
            </a:r>
            <a:r>
              <a:rPr lang="en-US" sz="2400" dirty="0"/>
              <a:t> 10.000...)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6178" y="670867"/>
            <a:ext cx="331236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Sinônimo</a:t>
            </a:r>
            <a:r>
              <a:rPr lang="en-US" sz="2200" b="1" dirty="0"/>
              <a:t>:</a:t>
            </a:r>
            <a:br>
              <a:rPr lang="en-US" sz="2200" b="1" dirty="0"/>
            </a:br>
            <a:r>
              <a:rPr lang="en-US" sz="2200" b="1" dirty="0" err="1"/>
              <a:t>Proporção</a:t>
            </a:r>
            <a:r>
              <a:rPr lang="en-US" sz="2200" b="1" dirty="0"/>
              <a:t> de </a:t>
            </a:r>
            <a:r>
              <a:rPr lang="en-US" sz="2200" b="1" dirty="0" err="1"/>
              <a:t>prevalência</a:t>
            </a:r>
            <a:endParaRPr lang="en-US" sz="22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ED58C9-4FF4-4749-A994-16C75B3EA82E}"/>
              </a:ext>
            </a:extLst>
          </p:cNvPr>
          <p:cNvSpPr txBox="1"/>
          <p:nvPr/>
        </p:nvSpPr>
        <p:spPr>
          <a:xfrm>
            <a:off x="4475820" y="5756246"/>
            <a:ext cx="6408712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Semelhante ao delineamento de inquéritos!</a:t>
            </a:r>
          </a:p>
        </p:txBody>
      </p:sp>
    </p:spTree>
    <p:extLst>
      <p:ext uri="{BB962C8B-B14F-4D97-AF65-F5344CB8AC3E}">
        <p14:creationId xmlns:p14="http://schemas.microsoft.com/office/powerpoint/2010/main" val="308371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736" y="2924944"/>
            <a:ext cx="7920880" cy="3096344"/>
          </a:xfrm>
        </p:spPr>
        <p:txBody>
          <a:bodyPr/>
          <a:lstStyle/>
          <a:p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b="1" dirty="0"/>
              <a:t>SADIOS</a:t>
            </a:r>
            <a:r>
              <a:rPr lang="en-US" dirty="0"/>
              <a:t> no </a:t>
            </a:r>
            <a:r>
              <a:rPr lang="en-US" dirty="0" err="1"/>
              <a:t>início</a:t>
            </a:r>
            <a:r>
              <a:rPr lang="en-US" dirty="0"/>
              <a:t> da </a:t>
            </a:r>
            <a:r>
              <a:rPr lang="en-US" dirty="0" err="1"/>
              <a:t>observação</a:t>
            </a:r>
            <a:endParaRPr lang="en-US" dirty="0"/>
          </a:p>
          <a:p>
            <a:r>
              <a:rPr lang="en-US" b="1" dirty="0" err="1"/>
              <a:t>Medida</a:t>
            </a:r>
            <a:r>
              <a:rPr lang="en-US" b="1" dirty="0"/>
              <a:t> </a:t>
            </a:r>
            <a:r>
              <a:rPr lang="en-US" b="1" dirty="0" err="1"/>
              <a:t>dinâmica</a:t>
            </a:r>
            <a:r>
              <a:rPr lang="en-US" dirty="0"/>
              <a:t>: </a:t>
            </a:r>
            <a:r>
              <a:rPr lang="en-US" dirty="0" err="1"/>
              <a:t>necessário</a:t>
            </a:r>
            <a:r>
              <a:rPr lang="en-US" dirty="0"/>
              <a:t> </a:t>
            </a:r>
            <a:r>
              <a:rPr lang="en-US" dirty="0" err="1"/>
              <a:t>observar</a:t>
            </a:r>
            <a:r>
              <a:rPr lang="en-US" dirty="0"/>
              <a:t> o </a:t>
            </a:r>
            <a:r>
              <a:rPr lang="en-US" dirty="0" err="1"/>
              <a:t>indivíduo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TEMPO</a:t>
            </a:r>
          </a:p>
          <a:p>
            <a:r>
              <a:rPr lang="en-US" dirty="0" err="1"/>
              <a:t>Estudos</a:t>
            </a:r>
            <a:r>
              <a:rPr lang="en-US" dirty="0"/>
              <a:t> </a:t>
            </a:r>
            <a:r>
              <a:rPr lang="en-US" dirty="0" err="1"/>
              <a:t>longitudinais</a:t>
            </a:r>
            <a:r>
              <a:rPr lang="en-US" dirty="0"/>
              <a:t> p/ex. </a:t>
            </a:r>
            <a:r>
              <a:rPr lang="en-US" dirty="0" err="1"/>
              <a:t>coorte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intervenção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51784" y="836712"/>
            <a:ext cx="7272808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Frequência</a:t>
            </a:r>
            <a:r>
              <a:rPr lang="en-US" sz="2600" dirty="0"/>
              <a:t> de </a:t>
            </a:r>
            <a:r>
              <a:rPr lang="en-US" sz="2600" b="1" dirty="0" err="1"/>
              <a:t>casos</a:t>
            </a:r>
            <a:r>
              <a:rPr lang="en-US" sz="2600" b="1" dirty="0"/>
              <a:t> </a:t>
            </a:r>
            <a:r>
              <a:rPr lang="en-US" sz="2600" b="1" dirty="0" err="1"/>
              <a:t>novos</a:t>
            </a:r>
            <a:r>
              <a:rPr lang="en-US" sz="2600" b="1" dirty="0"/>
              <a:t> </a:t>
            </a:r>
            <a:r>
              <a:rPr lang="en-US" sz="2600" dirty="0"/>
              <a:t>de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doença</a:t>
            </a:r>
            <a:r>
              <a:rPr lang="en-US" sz="2600" dirty="0"/>
              <a:t>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problema</a:t>
            </a:r>
            <a:r>
              <a:rPr lang="en-US" sz="2600" dirty="0"/>
              <a:t> de </a:t>
            </a:r>
            <a:r>
              <a:rPr lang="en-US" sz="2600" dirty="0" err="1"/>
              <a:t>saúde</a:t>
            </a:r>
            <a:r>
              <a:rPr lang="en-US" sz="2600" dirty="0"/>
              <a:t> num </a:t>
            </a:r>
            <a:r>
              <a:rPr lang="en-US" sz="2600" dirty="0" err="1"/>
              <a:t>determinado</a:t>
            </a:r>
            <a:r>
              <a:rPr lang="en-US" sz="2600" dirty="0"/>
              <a:t> </a:t>
            </a:r>
            <a:r>
              <a:rPr lang="en-US" sz="2600" dirty="0" err="1"/>
              <a:t>período</a:t>
            </a:r>
            <a:r>
              <a:rPr lang="en-US" sz="2600" dirty="0"/>
              <a:t> de tempo, </a:t>
            </a:r>
            <a:r>
              <a:rPr lang="en-US" sz="2600" dirty="0" err="1"/>
              <a:t>oriundos</a:t>
            </a:r>
            <a:r>
              <a:rPr lang="en-US" sz="2600" dirty="0"/>
              <a:t> de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população</a:t>
            </a:r>
            <a:r>
              <a:rPr lang="en-US" sz="2600" dirty="0"/>
              <a:t> sob </a:t>
            </a:r>
            <a:r>
              <a:rPr lang="en-US" sz="2600" dirty="0" err="1"/>
              <a:t>risco</a:t>
            </a:r>
            <a:r>
              <a:rPr lang="en-US" sz="2600" dirty="0"/>
              <a:t> de </a:t>
            </a:r>
            <a:r>
              <a:rPr lang="en-US" sz="2600" dirty="0" err="1"/>
              <a:t>adoecimento</a:t>
            </a:r>
            <a:r>
              <a:rPr lang="en-US" sz="2600" dirty="0"/>
              <a:t> no </a:t>
            </a:r>
            <a:r>
              <a:rPr lang="en-US" sz="2600" dirty="0" err="1"/>
              <a:t>início</a:t>
            </a:r>
            <a:r>
              <a:rPr lang="en-US" sz="2600" dirty="0"/>
              <a:t> da </a:t>
            </a:r>
            <a:r>
              <a:rPr lang="en-US" sz="2600" dirty="0" err="1"/>
              <a:t>observação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963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Incidência</a:t>
            </a:r>
            <a:r>
              <a:rPr lang="en-US" b="1" dirty="0"/>
              <a:t> </a:t>
            </a:r>
            <a:r>
              <a:rPr lang="en-US" b="1" dirty="0" err="1"/>
              <a:t>acumulada</a:t>
            </a:r>
            <a:endParaRPr lang="en-US" b="1" dirty="0"/>
          </a:p>
          <a:p>
            <a:r>
              <a:rPr lang="en-US" dirty="0" err="1"/>
              <a:t>Proporção</a:t>
            </a:r>
            <a:endParaRPr lang="en-US" dirty="0"/>
          </a:p>
          <a:p>
            <a:r>
              <a:rPr lang="en-US" dirty="0" err="1"/>
              <a:t>Estimativa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 do </a:t>
            </a:r>
            <a:r>
              <a:rPr lang="en-US" dirty="0" err="1"/>
              <a:t>desenvolvimento</a:t>
            </a:r>
            <a:r>
              <a:rPr lang="en-US" dirty="0"/>
              <a:t> da </a:t>
            </a:r>
            <a:r>
              <a:rPr lang="en-US" dirty="0" err="1"/>
              <a:t>doença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agravo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intervalo</a:t>
            </a:r>
            <a:r>
              <a:rPr lang="en-US" dirty="0"/>
              <a:t> de tempo (t</a:t>
            </a:r>
            <a:r>
              <a:rPr lang="en-US" baseline="-25000" dirty="0"/>
              <a:t>0</a:t>
            </a:r>
            <a:r>
              <a:rPr lang="en-US" dirty="0"/>
              <a:t>,t)</a:t>
            </a:r>
          </a:p>
          <a:p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de </a:t>
            </a:r>
            <a:r>
              <a:rPr lang="en-US" dirty="0" err="1"/>
              <a:t>adoecimento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        </a:t>
            </a:r>
          </a:p>
          <a:p>
            <a:pPr marL="27432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SEM PERDAS                           COM PERDAS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I = </a:t>
            </a:r>
            <a:r>
              <a:rPr lang="en-US" dirty="0" err="1"/>
              <a:t>incidência</a:t>
            </a:r>
            <a:endParaRPr lang="en-US" dirty="0"/>
          </a:p>
          <a:p>
            <a:r>
              <a:rPr lang="en-US" dirty="0"/>
              <a:t>N’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err="1"/>
              <a:t>população</a:t>
            </a:r>
            <a:r>
              <a:rPr lang="en-US" dirty="0"/>
              <a:t> no </a:t>
            </a:r>
            <a:r>
              <a:rPr lang="en-US" dirty="0" err="1"/>
              <a:t>início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 = </a:t>
            </a:r>
            <a:r>
              <a:rPr lang="en-US" dirty="0" err="1"/>
              <a:t>perdas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6160" y="231285"/>
            <a:ext cx="421196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Sinônimos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 err="1"/>
              <a:t>Proporção</a:t>
            </a:r>
            <a:r>
              <a:rPr lang="en-US" sz="2000" b="1" dirty="0"/>
              <a:t> de </a:t>
            </a:r>
            <a:r>
              <a:rPr lang="en-US" sz="2000" b="1" dirty="0" err="1"/>
              <a:t>incidência</a:t>
            </a:r>
            <a:endParaRPr lang="en-US" sz="2000" b="1" dirty="0"/>
          </a:p>
          <a:p>
            <a:pPr algn="ctr"/>
            <a:r>
              <a:rPr lang="en-US" sz="2000" b="1" dirty="0" err="1"/>
              <a:t>Incidência</a:t>
            </a:r>
            <a:r>
              <a:rPr lang="en-US" sz="2000" b="1" dirty="0"/>
              <a:t> </a:t>
            </a:r>
            <a:r>
              <a:rPr lang="en-US" sz="2000" b="1" dirty="0" err="1"/>
              <a:t>cumulativa</a:t>
            </a:r>
            <a:endParaRPr lang="en-US" sz="2000" b="1" dirty="0"/>
          </a:p>
          <a:p>
            <a:pPr algn="ctr"/>
            <a:r>
              <a:rPr lang="en-US" sz="2000" b="1" dirty="0"/>
              <a:t>Taxa de </a:t>
            </a:r>
            <a:r>
              <a:rPr lang="en-US" sz="2000" b="1" dirty="0" err="1"/>
              <a:t>ataque</a:t>
            </a:r>
            <a:r>
              <a:rPr lang="en-US" sz="2000" b="1" dirty="0"/>
              <a:t> </a:t>
            </a:r>
            <a:r>
              <a:rPr lang="mr-IN" sz="2000" b="1" dirty="0"/>
              <a:t>–</a:t>
            </a:r>
            <a:r>
              <a:rPr lang="en-US" sz="2000" b="1" dirty="0"/>
              <a:t> </a:t>
            </a:r>
            <a:r>
              <a:rPr lang="en-US" sz="2000" b="1" dirty="0" err="1"/>
              <a:t>usado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surtos</a:t>
            </a:r>
            <a:r>
              <a:rPr lang="en-US" sz="2000" b="1" dirty="0"/>
              <a:t>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40863"/>
              </p:ext>
            </p:extLst>
          </p:nvPr>
        </p:nvGraphicFramePr>
        <p:xfrm>
          <a:off x="4105149" y="3501008"/>
          <a:ext cx="2101669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Equation" r:id="rId3" imgW="776880" imgH="420480" progId="Equation.3">
                  <p:embed/>
                </p:oleObj>
              </mc:Choice>
              <mc:Fallback>
                <p:oleObj name="Equation" r:id="rId3" imgW="776880" imgH="42048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49" y="3501008"/>
                        <a:ext cx="2101669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24191"/>
              </p:ext>
            </p:extLst>
          </p:nvPr>
        </p:nvGraphicFramePr>
        <p:xfrm>
          <a:off x="7435955" y="3501008"/>
          <a:ext cx="2686893" cy="140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Equation" r:id="rId5" imgW="1152000" imgH="594000" progId="Equation.3">
                  <p:embed/>
                </p:oleObj>
              </mc:Choice>
              <mc:Fallback>
                <p:oleObj name="Equation" r:id="rId5" imgW="1152000" imgH="59400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955" y="3501008"/>
                        <a:ext cx="2686893" cy="1401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39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44" y="1584086"/>
            <a:ext cx="7776864" cy="4797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Taxa de </a:t>
            </a:r>
            <a:r>
              <a:rPr lang="en-US" b="1" dirty="0" err="1"/>
              <a:t>incidência</a:t>
            </a:r>
            <a:r>
              <a:rPr lang="en-US" b="1" dirty="0"/>
              <a:t> (TI)</a:t>
            </a:r>
          </a:p>
          <a:p>
            <a:endParaRPr lang="en-US" dirty="0"/>
          </a:p>
          <a:p>
            <a:r>
              <a:rPr lang="en-US" dirty="0"/>
              <a:t>“Taxa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expressão</a:t>
            </a:r>
            <a:r>
              <a:rPr lang="en-US" dirty="0"/>
              <a:t> da </a:t>
            </a:r>
            <a:r>
              <a:rPr lang="en-US" dirty="0" err="1"/>
              <a:t>velocidade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com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ocorre</a:t>
            </a:r>
            <a:r>
              <a:rPr lang="en-US" dirty="0"/>
              <a:t> o </a:t>
            </a:r>
            <a:r>
              <a:rPr lang="en-US" dirty="0" err="1"/>
              <a:t>fenômeno</a:t>
            </a:r>
            <a:r>
              <a:rPr lang="en-US" dirty="0"/>
              <a:t> de </a:t>
            </a:r>
            <a:r>
              <a:rPr lang="en-US" dirty="0" err="1"/>
              <a:t>interesse</a:t>
            </a:r>
            <a:r>
              <a:rPr lang="en-US" dirty="0"/>
              <a:t>”</a:t>
            </a:r>
          </a:p>
          <a:p>
            <a:r>
              <a:rPr lang="en-US" dirty="0"/>
              <a:t>TI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expressão</a:t>
            </a:r>
            <a:r>
              <a:rPr lang="en-US" dirty="0"/>
              <a:t> da </a:t>
            </a:r>
            <a:r>
              <a:rPr lang="en-US" dirty="0" err="1"/>
              <a:t>frequência</a:t>
            </a:r>
            <a:r>
              <a:rPr lang="en-US" dirty="0"/>
              <a:t> com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surgem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unidade</a:t>
            </a:r>
            <a:r>
              <a:rPr lang="en-US" dirty="0"/>
              <a:t> de tempo e com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tamanho</a:t>
            </a:r>
            <a:r>
              <a:rPr lang="en-US" dirty="0"/>
              <a:t> da </a:t>
            </a:r>
            <a:r>
              <a:rPr lang="en-US" dirty="0" err="1"/>
              <a:t>população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= </a:t>
            </a:r>
            <a:r>
              <a:rPr lang="en-US" dirty="0" err="1"/>
              <a:t>incidência</a:t>
            </a:r>
            <a:endParaRPr lang="en-US" dirty="0"/>
          </a:p>
          <a:p>
            <a:r>
              <a:rPr lang="en-US" dirty="0"/>
              <a:t>PT = total de </a:t>
            </a:r>
            <a:r>
              <a:rPr lang="en-US" dirty="0" err="1"/>
              <a:t>pessoa</a:t>
            </a:r>
            <a:r>
              <a:rPr lang="en-US" dirty="0"/>
              <a:t>-tempo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01712"/>
              </p:ext>
            </p:extLst>
          </p:nvPr>
        </p:nvGraphicFramePr>
        <p:xfrm>
          <a:off x="6096000" y="3645024"/>
          <a:ext cx="1904728" cy="134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3" imgW="548280" imgH="383760" progId="Equation.3">
                  <p:embed/>
                </p:oleObj>
              </mc:Choice>
              <mc:Fallback>
                <p:oleObj name="Equation" r:id="rId3" imgW="548280" imgH="383760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45024"/>
                        <a:ext cx="1904728" cy="1341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4585" y="260648"/>
            <a:ext cx="446449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Sinônimos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 err="1"/>
              <a:t>Densidade</a:t>
            </a:r>
            <a:r>
              <a:rPr lang="en-US" sz="2000" b="1" dirty="0"/>
              <a:t> de </a:t>
            </a:r>
            <a:r>
              <a:rPr lang="en-US" sz="2000" b="1" dirty="0" err="1"/>
              <a:t>incidência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Força</a:t>
            </a:r>
            <a:r>
              <a:rPr lang="en-US" sz="2000" b="1" dirty="0"/>
              <a:t> de </a:t>
            </a:r>
            <a:r>
              <a:rPr lang="en-US" sz="2000" b="1" dirty="0" err="1"/>
              <a:t>morbidade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Taxa de </a:t>
            </a:r>
            <a:r>
              <a:rPr lang="en-US" sz="2000" b="1" dirty="0" err="1"/>
              <a:t>incidência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pessoa</a:t>
            </a:r>
            <a:r>
              <a:rPr lang="en-US" sz="2000" b="1" dirty="0"/>
              <a:t>-tempo</a:t>
            </a:r>
          </a:p>
        </p:txBody>
      </p:sp>
    </p:spTree>
    <p:extLst>
      <p:ext uri="{BB962C8B-B14F-4D97-AF65-F5344CB8AC3E}">
        <p14:creationId xmlns:p14="http://schemas.microsoft.com/office/powerpoint/2010/main" val="277755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Incidência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Taxa de </a:t>
            </a:r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Pessoa-tempo (</a:t>
            </a:r>
            <a:r>
              <a:rPr lang="en-US" b="1" dirty="0" err="1"/>
              <a:t>ou</a:t>
            </a:r>
            <a:r>
              <a:rPr lang="en-US" b="1" dirty="0"/>
              <a:t> animal-tempo)</a:t>
            </a:r>
          </a:p>
          <a:p>
            <a:pPr lvl="1"/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qual</a:t>
            </a:r>
            <a:r>
              <a:rPr lang="en-US" dirty="0"/>
              <a:t> o </a:t>
            </a:r>
            <a:r>
              <a:rPr lang="en-US" dirty="0" err="1"/>
              <a:t>indivíduo</a:t>
            </a:r>
            <a:r>
              <a:rPr lang="en-US" dirty="0"/>
              <a:t> </a:t>
            </a:r>
            <a:r>
              <a:rPr lang="en-US" dirty="0" err="1"/>
              <a:t>esteve</a:t>
            </a:r>
            <a:r>
              <a:rPr lang="en-US" dirty="0"/>
              <a:t> </a:t>
            </a:r>
            <a:r>
              <a:rPr lang="en-US" dirty="0" err="1"/>
              <a:t>exposto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adoecer</a:t>
            </a:r>
            <a:r>
              <a:rPr lang="en-US" dirty="0"/>
              <a:t> e,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viesse</a:t>
            </a:r>
            <a:r>
              <a:rPr lang="en-US" dirty="0"/>
              <a:t> a </a:t>
            </a:r>
            <a:r>
              <a:rPr lang="en-US" dirty="0" err="1"/>
              <a:t>adoecer</a:t>
            </a:r>
            <a:r>
              <a:rPr lang="en-US" dirty="0"/>
              <a:t>, </a:t>
            </a:r>
            <a:r>
              <a:rPr lang="en-US" dirty="0" err="1"/>
              <a:t>seria</a:t>
            </a:r>
            <a:r>
              <a:rPr lang="en-US" dirty="0"/>
              <a:t> </a:t>
            </a:r>
            <a:r>
              <a:rPr lang="en-US" dirty="0" err="1"/>
              <a:t>considerado</a:t>
            </a:r>
            <a:r>
              <a:rPr lang="en-US" dirty="0"/>
              <a:t> um </a:t>
            </a:r>
            <a:r>
              <a:rPr lang="en-US" dirty="0" err="1"/>
              <a:t>caso</a:t>
            </a:r>
            <a:r>
              <a:rPr lang="en-US" dirty="0"/>
              <a:t> novo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P/ex.,  </a:t>
            </a:r>
            <a:r>
              <a:rPr lang="en-US" dirty="0" err="1"/>
              <a:t>ΔTempo</a:t>
            </a:r>
            <a:r>
              <a:rPr lang="en-US" dirty="0"/>
              <a:t>: </a:t>
            </a:r>
            <a:r>
              <a:rPr lang="en-US" dirty="0" err="1"/>
              <a:t>ano</a:t>
            </a:r>
            <a:endParaRPr lang="en-US" dirty="0"/>
          </a:p>
          <a:p>
            <a:r>
              <a:rPr lang="en-US" dirty="0"/>
              <a:t>Um animal </a:t>
            </a:r>
            <a:r>
              <a:rPr lang="en-US" dirty="0" err="1"/>
              <a:t>acompanhado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ano</a:t>
            </a:r>
            <a:r>
              <a:rPr lang="en-US" dirty="0"/>
              <a:t>: um animal-</a:t>
            </a:r>
            <a:r>
              <a:rPr lang="en-US" dirty="0" err="1"/>
              <a:t>ano</a:t>
            </a:r>
            <a:endParaRPr lang="en-US" dirty="0"/>
          </a:p>
          <a:p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animais</a:t>
            </a:r>
            <a:r>
              <a:rPr lang="en-US" dirty="0"/>
              <a:t> </a:t>
            </a:r>
            <a:r>
              <a:rPr lang="en-US" dirty="0" err="1"/>
              <a:t>acompanhados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meses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: </a:t>
            </a:r>
            <a:r>
              <a:rPr lang="en-US" dirty="0" err="1"/>
              <a:t>meio</a:t>
            </a:r>
            <a:r>
              <a:rPr lang="en-US" dirty="0"/>
              <a:t> animal-</a:t>
            </a:r>
            <a:r>
              <a:rPr lang="en-US" dirty="0" err="1"/>
              <a:t>ano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OU um animal-</a:t>
            </a:r>
            <a:r>
              <a:rPr lang="en-US" dirty="0" err="1"/>
              <a:t>ano</a:t>
            </a:r>
            <a:endParaRPr lang="en-US" dirty="0"/>
          </a:p>
          <a:p>
            <a:r>
              <a:rPr lang="en-US" dirty="0" err="1"/>
              <a:t>Interrupção</a:t>
            </a:r>
            <a:r>
              <a:rPr lang="en-US" dirty="0"/>
              <a:t> no </a:t>
            </a:r>
            <a:r>
              <a:rPr lang="en-US" dirty="0" err="1"/>
              <a:t>seguimento</a:t>
            </a:r>
            <a:r>
              <a:rPr lang="en-US" dirty="0"/>
              <a:t>: </a:t>
            </a:r>
            <a:r>
              <a:rPr lang="en-US" dirty="0" err="1"/>
              <a:t>perda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censura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4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Incidência</a:t>
            </a:r>
            <a:r>
              <a:rPr lang="en-US" dirty="0"/>
              <a:t> - Taxa de </a:t>
            </a:r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20" y="847936"/>
            <a:ext cx="8208912" cy="516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Pessoa-tempo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animal-tempo</a:t>
            </a:r>
          </a:p>
          <a:p>
            <a:r>
              <a:rPr lang="en-US" dirty="0"/>
              <a:t>Com </a:t>
            </a:r>
            <a:r>
              <a:rPr lang="en-US" dirty="0" err="1"/>
              <a:t>duração</a:t>
            </a:r>
            <a:r>
              <a:rPr lang="en-US" dirty="0"/>
              <a:t> dos </a:t>
            </a:r>
            <a:r>
              <a:rPr lang="en-US" dirty="0" err="1"/>
              <a:t>seguimentos</a:t>
            </a:r>
            <a:r>
              <a:rPr lang="en-US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conhecida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Δt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período</a:t>
            </a:r>
            <a:r>
              <a:rPr lang="en-US" dirty="0"/>
              <a:t> de tempo no qual o </a:t>
            </a:r>
            <a:r>
              <a:rPr lang="en-US" dirty="0" err="1"/>
              <a:t>i-ésimo</a:t>
            </a:r>
            <a:r>
              <a:rPr lang="en-US" dirty="0"/>
              <a:t> </a:t>
            </a:r>
            <a:r>
              <a:rPr lang="en-US" dirty="0" err="1"/>
              <a:t>indivíduo</a:t>
            </a:r>
            <a:r>
              <a:rPr lang="en-US" dirty="0"/>
              <a:t> </a:t>
            </a:r>
            <a:r>
              <a:rPr lang="en-US" dirty="0" err="1"/>
              <a:t>pertencente</a:t>
            </a:r>
            <a:r>
              <a:rPr lang="en-US" dirty="0"/>
              <a:t> a N’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observado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o </a:t>
            </a:r>
            <a:r>
              <a:rPr lang="en-US" dirty="0" err="1"/>
              <a:t>início</a:t>
            </a:r>
            <a:r>
              <a:rPr lang="en-US" dirty="0"/>
              <a:t> do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o </a:t>
            </a:r>
            <a:r>
              <a:rPr lang="en-US" dirty="0" err="1"/>
              <a:t>desenvolvimento</a:t>
            </a:r>
            <a:r>
              <a:rPr lang="en-US" dirty="0"/>
              <a:t> da </a:t>
            </a:r>
            <a:r>
              <a:rPr lang="en-US" dirty="0" err="1"/>
              <a:t>doença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interrupção</a:t>
            </a:r>
            <a:r>
              <a:rPr lang="en-US" dirty="0"/>
              <a:t> do </a:t>
            </a:r>
            <a:r>
              <a:rPr lang="en-US" dirty="0" err="1"/>
              <a:t>seguimento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02980"/>
              </p:ext>
            </p:extLst>
          </p:nvPr>
        </p:nvGraphicFramePr>
        <p:xfrm>
          <a:off x="4433392" y="2060848"/>
          <a:ext cx="251142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3" imgW="722160" imgH="447840" progId="Equation.3">
                  <p:embed/>
                </p:oleObj>
              </mc:Choice>
              <mc:Fallback>
                <p:oleObj name="Equation" r:id="rId3" imgW="722160" imgH="44784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392" y="2060848"/>
                        <a:ext cx="2511425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20136" y="2060848"/>
            <a:ext cx="3456384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Soma das </a:t>
            </a:r>
            <a:r>
              <a:rPr lang="en-US" sz="2000" dirty="0" err="1"/>
              <a:t>quantidades</a:t>
            </a:r>
            <a:r>
              <a:rPr lang="en-US" sz="2000" dirty="0"/>
              <a:t> de </a:t>
            </a:r>
            <a:r>
              <a:rPr lang="en-US" sz="2000" dirty="0" err="1"/>
              <a:t>pessoas</a:t>
            </a:r>
            <a:r>
              <a:rPr lang="en-US" sz="2000" dirty="0"/>
              <a:t>-tempo </a:t>
            </a:r>
            <a:r>
              <a:rPr lang="en-US" sz="2000" dirty="0" err="1"/>
              <a:t>relativas</a:t>
            </a:r>
            <a:r>
              <a:rPr lang="en-US" sz="2000" dirty="0"/>
              <a:t> a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indivíduo</a:t>
            </a:r>
            <a:r>
              <a:rPr lang="en-US" sz="2000" dirty="0"/>
              <a:t> </a:t>
            </a:r>
            <a:r>
              <a:rPr lang="en-US" sz="2000" dirty="0" err="1"/>
              <a:t>pertencente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população</a:t>
            </a:r>
            <a:r>
              <a:rPr lang="en-US" sz="2000" dirty="0"/>
              <a:t> N’</a:t>
            </a:r>
          </a:p>
        </p:txBody>
      </p:sp>
    </p:spTree>
    <p:extLst>
      <p:ext uri="{BB962C8B-B14F-4D97-AF65-F5344CB8AC3E}">
        <p14:creationId xmlns:p14="http://schemas.microsoft.com/office/powerpoint/2010/main" val="275879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Incidência</a:t>
            </a:r>
            <a:r>
              <a:rPr lang="en-US" dirty="0"/>
              <a:t> - Taxa de </a:t>
            </a:r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Pessoa-tempo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animal-tempo</a:t>
            </a:r>
          </a:p>
          <a:p>
            <a:endParaRPr lang="en-US" dirty="0"/>
          </a:p>
          <a:p>
            <a:r>
              <a:rPr lang="en-US" dirty="0"/>
              <a:t>Com </a:t>
            </a:r>
            <a:r>
              <a:rPr lang="en-US" dirty="0" err="1"/>
              <a:t>duração</a:t>
            </a:r>
            <a:r>
              <a:rPr lang="en-US" dirty="0"/>
              <a:t> dos </a:t>
            </a:r>
            <a:r>
              <a:rPr lang="en-US" dirty="0" err="1"/>
              <a:t>seguimentos</a:t>
            </a:r>
            <a:r>
              <a:rPr lang="en-US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desconhecida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exposta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(N’)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e </a:t>
            </a:r>
            <a:r>
              <a:rPr lang="en-US" dirty="0" err="1"/>
              <a:t>estável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estacionária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82606"/>
              </p:ext>
            </p:extLst>
          </p:nvPr>
        </p:nvGraphicFramePr>
        <p:xfrm>
          <a:off x="4727849" y="3429001"/>
          <a:ext cx="27273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3" imgW="786240" imgH="191880" progId="Equation.3">
                  <p:embed/>
                </p:oleObj>
              </mc:Choice>
              <mc:Fallback>
                <p:oleObj name="Equation" r:id="rId3" imgW="786240" imgH="19188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9" y="3429001"/>
                        <a:ext cx="2727325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1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227058"/>
            <a:ext cx="6318938" cy="6309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560" y="653637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www.misodor.com</a:t>
            </a:r>
            <a:r>
              <a:rPr lang="en-US" sz="1200" dirty="0"/>
              <a:t>/INDICADORES%20DE%20SAUDE%20E%20DE%20ATENCAO%20BASICA.php</a:t>
            </a:r>
          </a:p>
        </p:txBody>
      </p:sp>
    </p:spTree>
    <p:extLst>
      <p:ext uri="{BB962C8B-B14F-4D97-AF65-F5344CB8AC3E}">
        <p14:creationId xmlns:p14="http://schemas.microsoft.com/office/powerpoint/2010/main" val="5015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620689"/>
            <a:ext cx="8753902" cy="56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169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Prevalência</a:t>
            </a:r>
            <a:r>
              <a:rPr lang="en-US" dirty="0"/>
              <a:t> e </a:t>
            </a:r>
            <a:r>
              <a:rPr lang="en-US" dirty="0" err="1"/>
              <a:t>Incidência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3407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Relação</a:t>
            </a:r>
            <a:r>
              <a:rPr lang="en-US" b="1" dirty="0"/>
              <a:t> </a:t>
            </a:r>
            <a:r>
              <a:rPr lang="en-US" b="1" dirty="0" err="1"/>
              <a:t>prevalência-incidência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436" y="2986114"/>
            <a:ext cx="7858344" cy="87662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86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Prevalência e Incidência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20640" y="1658660"/>
            <a:ext cx="6367271" cy="3532527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245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Prevalência e Incidência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09164" y="484632"/>
            <a:ext cx="6158885" cy="3556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15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Prevalência</a:t>
            </a:r>
            <a:r>
              <a:rPr lang="en-US" dirty="0"/>
              <a:t> e </a:t>
            </a:r>
            <a:r>
              <a:rPr lang="en-US" dirty="0" err="1"/>
              <a:t>Incidência</a:t>
            </a:r>
            <a:endParaRPr lang="en-US" dirty="0"/>
          </a:p>
        </p:txBody>
      </p:sp>
      <p:pic>
        <p:nvPicPr>
          <p:cNvPr id="4" name="Picture 2" descr="http://www.scielo.br/img/revistas/csp/v10s2/spl2a03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16816"/>
            <a:ext cx="5760641" cy="38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3"/>
          <p:cNvSpPr/>
          <p:nvPr/>
        </p:nvSpPr>
        <p:spPr>
          <a:xfrm>
            <a:off x="3575720" y="659177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Coeficientes de Prevalência e de Incidência de Portadores de </a:t>
            </a:r>
            <a:r>
              <a:rPr lang="pt-BR" i="1" dirty="0"/>
              <a:t>Schistosoma mansoni</a:t>
            </a:r>
            <a:r>
              <a:rPr lang="pt-BR" dirty="0"/>
              <a:t>, pelo Método de Kato-Katz, em Pedro de Toledo, São Paulo, no Período de 1980 a 1991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6038696"/>
            <a:ext cx="6631257" cy="67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99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 err="1"/>
              <a:t>Prevalência</a:t>
            </a:r>
            <a:r>
              <a:rPr lang="en-US" sz="5900" spc="-100" dirty="0"/>
              <a:t> e </a:t>
            </a:r>
            <a:r>
              <a:rPr lang="en-US" sz="5900" spc="-100" dirty="0" err="1"/>
              <a:t>Incidência</a:t>
            </a:r>
            <a:endParaRPr lang="en-US" sz="5900" spc="-100" dirty="0"/>
          </a:p>
        </p:txBody>
      </p:sp>
      <p:pic>
        <p:nvPicPr>
          <p:cNvPr id="4" name="Picture 2" descr="http://virtual.ufms.br/objetos/Unidade2/obj-un2-mod2/fig.pag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661" y="484632"/>
            <a:ext cx="8319892" cy="355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7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Incidência e Prevalência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77751"/>
              </p:ext>
            </p:extLst>
          </p:nvPr>
        </p:nvGraphicFramePr>
        <p:xfrm>
          <a:off x="1069847" y="837248"/>
          <a:ext cx="10637521" cy="2851526"/>
        </p:xfrm>
        <a:graphic>
          <a:graphicData uri="http://schemas.openxmlformats.org/drawingml/2006/table">
            <a:tbl>
              <a:tblPr firstRow="1" bandRow="1">
                <a:noFill/>
                <a:tableStyleId>{00A15C55-8517-42AA-B614-E9B94910E393}</a:tableStyleId>
              </a:tblPr>
              <a:tblGrid>
                <a:gridCol w="282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026">
                <a:tc>
                  <a:txBody>
                    <a:bodyPr/>
                    <a:lstStyle/>
                    <a:p>
                      <a:pPr algn="ctr"/>
                      <a:r>
                        <a:rPr lang="en-US" sz="1400" b="1" err="1">
                          <a:solidFill>
                            <a:srgbClr val="FFFFFF"/>
                          </a:solidFill>
                        </a:rPr>
                        <a:t>Característica</a:t>
                      </a:r>
                      <a:endParaRPr lang="en-US" sz="1400" b="1">
                        <a:solidFill>
                          <a:srgbClr val="FFFFFF"/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err="1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lang="en-US" sz="1400" b="1">
                        <a:solidFill>
                          <a:srgbClr val="FFFFFF"/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err="1">
                          <a:solidFill>
                            <a:srgbClr val="FFFFFF"/>
                          </a:solidFill>
                        </a:rPr>
                        <a:t>Prevalência</a:t>
                      </a:r>
                      <a:endParaRPr lang="en-US" sz="1400" b="1">
                        <a:solidFill>
                          <a:srgbClr val="FFFFFF"/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224">
                <a:tc>
                  <a:txBody>
                    <a:bodyPr/>
                    <a:lstStyle/>
                    <a:p>
                      <a:r>
                        <a:rPr lang="en-US" sz="1400" b="1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Numerador</a:t>
                      </a:r>
                      <a:endParaRPr lang="en-US" sz="1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Casos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novos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em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um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grupo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inicialmente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SADIO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Todos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casos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contados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em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um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inquérito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ou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exame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grupo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224">
                <a:tc>
                  <a:txBody>
                    <a:bodyPr/>
                    <a:lstStyle/>
                    <a:p>
                      <a:r>
                        <a:rPr lang="en-US" sz="1400" b="1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Denominador</a:t>
                      </a:r>
                      <a:endParaRPr lang="en-US" sz="1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Todos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suscetíveis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sadios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no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início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da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pesquisa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Todos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indivíduos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examinados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avaliados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casos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 </a:t>
                      </a:r>
                      <a:r>
                        <a:rPr lang="en-US" sz="14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não-casos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2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</a:t>
                      </a:r>
                    </a:p>
                  </a:txBody>
                  <a:tcPr marL="199873" marR="119924" marT="119924" marB="11992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Duração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do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período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Em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um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ponto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ou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período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2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Como </a:t>
                      </a:r>
                      <a:r>
                        <a:rPr lang="en-US" sz="1400" b="1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medir</a:t>
                      </a:r>
                      <a:endParaRPr lang="en-US" sz="1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Estudo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coorte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;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estudo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intervenção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Estudo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transversal (</a:t>
                      </a:r>
                      <a:r>
                        <a:rPr lang="en-US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prevalência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199873" marR="119924" marT="119924" marB="11992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521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Mortalidade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76672"/>
            <a:ext cx="7315200" cy="5508076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Caso</a:t>
            </a:r>
            <a:r>
              <a:rPr lang="en-US" dirty="0"/>
              <a:t> particular do </a:t>
            </a:r>
            <a:r>
              <a:rPr lang="en-US" dirty="0" err="1"/>
              <a:t>conceito</a:t>
            </a:r>
            <a:r>
              <a:rPr lang="en-US" dirty="0"/>
              <a:t> de </a:t>
            </a:r>
            <a:r>
              <a:rPr lang="en-US" dirty="0" err="1"/>
              <a:t>incidência</a:t>
            </a:r>
            <a:r>
              <a:rPr lang="en-US" dirty="0"/>
              <a:t>, </a:t>
            </a:r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evento</a:t>
            </a:r>
            <a:r>
              <a:rPr lang="en-US" dirty="0"/>
              <a:t> de </a:t>
            </a:r>
            <a:r>
              <a:rPr lang="en-US" dirty="0" err="1"/>
              <a:t>interesse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óbito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o </a:t>
            </a:r>
            <a:r>
              <a:rPr lang="en-US" dirty="0" err="1"/>
              <a:t>adoecimento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b="1" dirty="0"/>
              <a:t>Taxa de </a:t>
            </a:r>
            <a:r>
              <a:rPr lang="en-US" b="1" dirty="0" err="1"/>
              <a:t>Mortalidade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Proporção</a:t>
            </a:r>
            <a:r>
              <a:rPr lang="en-US" b="1" dirty="0"/>
              <a:t> de </a:t>
            </a:r>
            <a:r>
              <a:rPr lang="en-US" b="1" dirty="0" err="1"/>
              <a:t>mortalidade</a:t>
            </a:r>
            <a:endParaRPr lang="en-US" b="1" dirty="0"/>
          </a:p>
          <a:p>
            <a:pPr lvl="1"/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de </a:t>
            </a:r>
            <a:r>
              <a:rPr lang="en-US" dirty="0" err="1"/>
              <a:t>morrer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         </a:t>
            </a:r>
          </a:p>
          <a:p>
            <a:pPr marL="27432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SEM PERDAS                           COM PERDAS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08808"/>
              </p:ext>
            </p:extLst>
          </p:nvPr>
        </p:nvGraphicFramePr>
        <p:xfrm>
          <a:off x="6096000" y="2238971"/>
          <a:ext cx="2788522" cy="106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3" imgW="1051200" imgH="393120" progId="Equation.3">
                  <p:embed/>
                </p:oleObj>
              </mc:Choice>
              <mc:Fallback>
                <p:oleObj name="Equation" r:id="rId3" imgW="1051200" imgH="39312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38971"/>
                        <a:ext cx="2788522" cy="1060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37290"/>
              </p:ext>
            </p:extLst>
          </p:nvPr>
        </p:nvGraphicFramePr>
        <p:xfrm>
          <a:off x="4079776" y="4933603"/>
          <a:ext cx="2563812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5" imgW="849960" imgH="393120" progId="Equation.3">
                  <p:embed/>
                </p:oleObj>
              </mc:Choice>
              <mc:Fallback>
                <p:oleObj name="Equation" r:id="rId5" imgW="849960" imgH="39312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4933603"/>
                        <a:ext cx="2563812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03254"/>
              </p:ext>
            </p:extLst>
          </p:nvPr>
        </p:nvGraphicFramePr>
        <p:xfrm>
          <a:off x="7824192" y="4867423"/>
          <a:ext cx="25273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7" imgW="978120" imgH="612360" progId="Equation.3">
                  <p:embed/>
                </p:oleObj>
              </mc:Choice>
              <mc:Fallback>
                <p:oleObj name="Equation" r:id="rId7" imgW="978120" imgH="612360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4867423"/>
                        <a:ext cx="2527300" cy="158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49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Letalidade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44" y="2996952"/>
            <a:ext cx="7560840" cy="3312368"/>
          </a:xfrm>
        </p:spPr>
        <p:txBody>
          <a:bodyPr>
            <a:normAutofit/>
          </a:bodyPr>
          <a:lstStyle/>
          <a:p>
            <a:r>
              <a:rPr lang="en-US" dirty="0"/>
              <a:t>Taxa de </a:t>
            </a:r>
            <a:r>
              <a:rPr lang="en-US" dirty="0" err="1"/>
              <a:t>letalidade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t-BR" dirty="0"/>
              <a:t>Expressa a </a:t>
            </a:r>
            <a:r>
              <a:rPr lang="pt-BR" b="1" dirty="0">
                <a:solidFill>
                  <a:srgbClr val="FF0000"/>
                </a:solidFill>
              </a:rPr>
              <a:t>gravidade</a:t>
            </a:r>
            <a:r>
              <a:rPr lang="pt-BR" dirty="0"/>
              <a:t> da doença</a:t>
            </a:r>
          </a:p>
          <a:p>
            <a:pPr lvl="1"/>
            <a:r>
              <a:rPr lang="pt-BR" b="1" dirty="0"/>
              <a:t>Reflete o risco de morrer por determinada doença em acometidos</a:t>
            </a:r>
          </a:p>
          <a:p>
            <a:pPr lvl="1"/>
            <a:r>
              <a:rPr lang="pt-BR" b="1" dirty="0"/>
              <a:t>Relação agente-hospedeiro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79776" y="656692"/>
            <a:ext cx="7272808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Frequência</a:t>
            </a:r>
            <a:r>
              <a:rPr lang="en-US" sz="2600" dirty="0"/>
              <a:t> de </a:t>
            </a:r>
            <a:r>
              <a:rPr lang="en-US" sz="2600" dirty="0" err="1"/>
              <a:t>óbitos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doença</a:t>
            </a:r>
            <a:r>
              <a:rPr lang="en-US" sz="2600" dirty="0"/>
              <a:t>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problema</a:t>
            </a:r>
            <a:r>
              <a:rPr lang="en-US" sz="2600" dirty="0"/>
              <a:t> de </a:t>
            </a:r>
            <a:r>
              <a:rPr lang="en-US" sz="2600" dirty="0" err="1"/>
              <a:t>saúde</a:t>
            </a:r>
            <a:r>
              <a:rPr lang="en-US" sz="2600" dirty="0"/>
              <a:t> entre </a:t>
            </a:r>
            <a:r>
              <a:rPr lang="en-US" sz="2600" dirty="0" err="1"/>
              <a:t>indivíduos</a:t>
            </a:r>
            <a:r>
              <a:rPr lang="en-US" sz="2600" dirty="0"/>
              <a:t> </a:t>
            </a:r>
            <a:r>
              <a:rPr lang="en-US" sz="2600" dirty="0" err="1"/>
              <a:t>doentes</a:t>
            </a:r>
            <a:r>
              <a:rPr lang="en-US" sz="2600" dirty="0"/>
              <a:t> </a:t>
            </a:r>
            <a:r>
              <a:rPr lang="en-US" sz="2600" dirty="0" err="1"/>
              <a:t>ou</a:t>
            </a:r>
            <a:r>
              <a:rPr lang="en-US" sz="2600" dirty="0"/>
              <a:t> com o </a:t>
            </a:r>
            <a:r>
              <a:rPr lang="en-US" sz="2600" dirty="0" err="1"/>
              <a:t>problema</a:t>
            </a:r>
            <a:r>
              <a:rPr lang="en-US" sz="2600" dirty="0"/>
              <a:t> de </a:t>
            </a:r>
            <a:r>
              <a:rPr lang="en-US" sz="2600" dirty="0" err="1"/>
              <a:t>saúde</a:t>
            </a:r>
            <a:endParaRPr lang="en-US" sz="2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49387"/>
              </p:ext>
            </p:extLst>
          </p:nvPr>
        </p:nvGraphicFramePr>
        <p:xfrm>
          <a:off x="6348028" y="3031624"/>
          <a:ext cx="2448272" cy="111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3" imgW="877680" imgH="393120" progId="Equation.3">
                  <p:embed/>
                </p:oleObj>
              </mc:Choice>
              <mc:Fallback>
                <p:oleObj name="Equation" r:id="rId3" imgW="877680" imgH="39312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028" y="3031624"/>
                        <a:ext cx="2448272" cy="1118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50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6" y="1857364"/>
            <a:ext cx="9003046" cy="324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3948097" cy="133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C83CAD-3C78-D545-B0B3-A00D035A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pt-BR" b="1"/>
              <a:t>ATIVIDADE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986F72-C75A-E647-A649-D0CCD6B0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Acessar o banco de dados do seu programa e calcular (quando possível*) no Excel: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Prevalência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Incidência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Mortalidade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Letalidade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*Justificar o que não pode ser calculado!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1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Frequência</a:t>
            </a:r>
            <a:r>
              <a:rPr lang="en-US" b="1" dirty="0"/>
              <a:t> / </a:t>
            </a:r>
            <a:r>
              <a:rPr lang="en-US" b="1" dirty="0" err="1"/>
              <a:t>Ocorrência</a:t>
            </a:r>
            <a:endParaRPr lang="en-US" b="1" dirty="0"/>
          </a:p>
          <a:p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descritivas</a:t>
            </a:r>
            <a:endParaRPr lang="en-US" dirty="0"/>
          </a:p>
          <a:p>
            <a:r>
              <a:rPr lang="en-US" dirty="0" err="1"/>
              <a:t>Morbidade</a:t>
            </a:r>
            <a:endParaRPr lang="en-US" dirty="0"/>
          </a:p>
          <a:p>
            <a:pPr lvl="1"/>
            <a:r>
              <a:rPr lang="en-US" dirty="0" err="1"/>
              <a:t>Morbidade</a:t>
            </a:r>
            <a:r>
              <a:rPr lang="en-US" dirty="0"/>
              <a:t> </a:t>
            </a:r>
            <a:r>
              <a:rPr lang="en-US" dirty="0" err="1"/>
              <a:t>prevalente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b="1" dirty="0" err="1"/>
              <a:t>Prevalência</a:t>
            </a:r>
            <a:endParaRPr lang="en-US" b="1" dirty="0"/>
          </a:p>
          <a:p>
            <a:pPr lvl="1"/>
            <a:r>
              <a:rPr lang="en-US" dirty="0" err="1"/>
              <a:t>Morbidade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b="1" dirty="0" err="1"/>
              <a:t>Incidência</a:t>
            </a:r>
            <a:endParaRPr lang="en-US" b="1" dirty="0"/>
          </a:p>
          <a:p>
            <a:r>
              <a:rPr lang="en-US" dirty="0" err="1"/>
              <a:t>Mortalidade</a:t>
            </a:r>
            <a:endParaRPr lang="en-US" dirty="0"/>
          </a:p>
          <a:p>
            <a:r>
              <a:rPr lang="en-US" dirty="0" err="1"/>
              <a:t>Letalidade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As </a:t>
            </a:r>
            <a:r>
              <a:rPr lang="en-US" b="1" dirty="0" err="1"/>
              <a:t>medidas</a:t>
            </a:r>
            <a:r>
              <a:rPr lang="en-US" b="1" dirty="0"/>
              <a:t> de </a:t>
            </a:r>
            <a:r>
              <a:rPr lang="en-US" b="1" dirty="0" err="1"/>
              <a:t>frequência</a:t>
            </a:r>
            <a:r>
              <a:rPr lang="en-US" b="1" dirty="0"/>
              <a:t> (</a:t>
            </a:r>
            <a:r>
              <a:rPr lang="en-US" b="1" dirty="0" err="1"/>
              <a:t>indicadores</a:t>
            </a:r>
            <a:r>
              <a:rPr lang="en-US" b="1" dirty="0"/>
              <a:t>) </a:t>
            </a:r>
            <a:r>
              <a:rPr lang="en-US" b="1" u="sng" dirty="0"/>
              <a:t>SEMPRE</a:t>
            </a:r>
            <a:r>
              <a:rPr lang="en-US" b="1" dirty="0"/>
              <a:t> </a:t>
            </a:r>
            <a:r>
              <a:rPr lang="en-US" b="1" dirty="0" err="1"/>
              <a:t>devem</a:t>
            </a:r>
            <a:r>
              <a:rPr lang="en-US" b="1" dirty="0"/>
              <a:t> ser </a:t>
            </a:r>
            <a:r>
              <a:rPr lang="en-US" b="1" dirty="0" err="1"/>
              <a:t>referidas</a:t>
            </a:r>
            <a:r>
              <a:rPr lang="en-US" b="1" dirty="0"/>
              <a:t> </a:t>
            </a:r>
            <a:r>
              <a:rPr lang="en-US" b="1" dirty="0" err="1"/>
              <a:t>às</a:t>
            </a:r>
            <a:r>
              <a:rPr lang="en-US" b="1" dirty="0"/>
              <a:t> </a:t>
            </a:r>
            <a:r>
              <a:rPr lang="en-US" b="1" dirty="0" err="1"/>
              <a:t>dimensões</a:t>
            </a:r>
            <a:r>
              <a:rPr lang="en-US" b="1" dirty="0"/>
              <a:t> de </a:t>
            </a:r>
            <a:r>
              <a:rPr lang="en-US" b="1" dirty="0">
                <a:solidFill>
                  <a:srgbClr val="FF0000"/>
                </a:solidFill>
              </a:rPr>
              <a:t>PESSOA (ANIMAL)</a:t>
            </a:r>
            <a:r>
              <a:rPr lang="en-US" b="1" dirty="0"/>
              <a:t>, do </a:t>
            </a:r>
            <a:r>
              <a:rPr lang="en-US" b="1" dirty="0">
                <a:solidFill>
                  <a:srgbClr val="FF0000"/>
                </a:solidFill>
              </a:rPr>
              <a:t>LUGAR </a:t>
            </a:r>
            <a:r>
              <a:rPr lang="en-US" b="1" dirty="0"/>
              <a:t>e do </a:t>
            </a:r>
            <a:r>
              <a:rPr lang="en-US" b="1" dirty="0">
                <a:solidFill>
                  <a:srgbClr val="FF0000"/>
                </a:solidFill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623017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>
                <a:solidFill>
                  <a:schemeClr val="tx2"/>
                </a:solidFill>
              </a:rPr>
              <a:t>Atualização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dirty="0" err="1">
                <a:solidFill>
                  <a:schemeClr val="tx2"/>
                </a:solidFill>
              </a:rPr>
              <a:t>em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dirty="0" err="1">
                <a:solidFill>
                  <a:schemeClr val="tx2"/>
                </a:solidFill>
              </a:rPr>
              <a:t>Epidemiologia</a:t>
            </a:r>
            <a:r>
              <a:rPr lang="en-US" sz="4600" dirty="0">
                <a:solidFill>
                  <a:schemeClr val="tx2"/>
                </a:solidFill>
              </a:rPr>
              <a:t/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 err="1">
                <a:solidFill>
                  <a:schemeClr val="tx2"/>
                </a:solidFill>
              </a:rPr>
              <a:t>Módulo</a:t>
            </a:r>
            <a:r>
              <a:rPr lang="en-US" sz="4600" dirty="0">
                <a:solidFill>
                  <a:schemeClr val="tx2"/>
                </a:solidFill>
              </a:rPr>
              <a:t> 01</a:t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>
                <a:solidFill>
                  <a:schemeClr val="tx2"/>
                </a:solidFill>
              </a:rPr>
              <a:t/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>
                <a:solidFill>
                  <a:schemeClr val="tx2"/>
                </a:solidFill>
              </a:rPr>
              <a:t/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 err="1">
                <a:solidFill>
                  <a:schemeClr val="tx2"/>
                </a:solidFill>
              </a:rPr>
              <a:t>Endemia</a:t>
            </a:r>
            <a:r>
              <a:rPr lang="en-US" sz="4600" dirty="0">
                <a:solidFill>
                  <a:schemeClr val="tx2"/>
                </a:solidFill>
              </a:rPr>
              <a:t> e </a:t>
            </a:r>
            <a:r>
              <a:rPr lang="en-US" sz="4600" dirty="0" err="1">
                <a:solidFill>
                  <a:schemeClr val="tx2"/>
                </a:solidFill>
              </a:rPr>
              <a:t>epidemia</a:t>
            </a:r>
            <a:endParaRPr lang="en-US" sz="4600" dirty="0">
              <a:solidFill>
                <a:schemeClr val="tx2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Profa. Juliana Arena Galhardo</a:t>
            </a:r>
          </a:p>
          <a:p>
            <a:r>
              <a:rPr lang="en-US">
                <a:solidFill>
                  <a:schemeClr val="accent1"/>
                </a:solidFill>
              </a:rPr>
              <a:t>juliana.galhardo@ufms.br</a:t>
            </a:r>
          </a:p>
        </p:txBody>
      </p:sp>
    </p:spTree>
    <p:extLst>
      <p:ext uri="{BB962C8B-B14F-4D97-AF65-F5344CB8AC3E}">
        <p14:creationId xmlns:p14="http://schemas.microsoft.com/office/powerpoint/2010/main" val="2501282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65B53-18F3-724B-BF81-3DD80B7E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Endemia e epidemia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11197-D4C5-CC48-9E1E-1F78A627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Endemias </a:t>
            </a:r>
            <a:r>
              <a:rPr lang="mr-IN" dirty="0"/>
              <a:t>–</a:t>
            </a:r>
            <a:r>
              <a:rPr lang="en-US" dirty="0"/>
              <a:t> forma </a:t>
            </a:r>
            <a:r>
              <a:rPr lang="en-US" dirty="0" err="1"/>
              <a:t>endêmica</a:t>
            </a:r>
            <a:endParaRPr lang="en-US" dirty="0"/>
          </a:p>
          <a:p>
            <a:pPr lvl="1"/>
            <a:r>
              <a:rPr lang="en-US" dirty="0"/>
              <a:t>*</a:t>
            </a:r>
            <a:r>
              <a:rPr lang="en-US" dirty="0" err="1"/>
              <a:t>Enzootia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forma </a:t>
            </a:r>
            <a:r>
              <a:rPr lang="en-US" dirty="0" err="1"/>
              <a:t>enzoótica</a:t>
            </a:r>
            <a:endParaRPr lang="en-US" dirty="0"/>
          </a:p>
          <a:p>
            <a:pPr lvl="1"/>
            <a:r>
              <a:rPr lang="en-US" dirty="0" err="1"/>
              <a:t>Relacionadas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prevalência</a:t>
            </a:r>
            <a:r>
              <a:rPr lang="en-US" dirty="0"/>
              <a:t> + </a:t>
            </a:r>
            <a:r>
              <a:rPr lang="en-US" dirty="0" err="1"/>
              <a:t>incidência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Epidemias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forma </a:t>
            </a:r>
            <a:r>
              <a:rPr lang="en-US" dirty="0" err="1"/>
              <a:t>epidêmica</a:t>
            </a:r>
            <a:endParaRPr lang="en-US" dirty="0"/>
          </a:p>
          <a:p>
            <a:pPr lvl="1"/>
            <a:r>
              <a:rPr lang="en-US" dirty="0"/>
              <a:t>*</a:t>
            </a:r>
            <a:r>
              <a:rPr lang="en-US" dirty="0" err="1"/>
              <a:t>Epizootias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forma </a:t>
            </a:r>
            <a:r>
              <a:rPr lang="en-US" dirty="0" err="1"/>
              <a:t>epizoótica</a:t>
            </a:r>
            <a:endParaRPr lang="en-US" dirty="0"/>
          </a:p>
          <a:p>
            <a:pPr lvl="1"/>
            <a:r>
              <a:rPr lang="en-US" dirty="0" err="1"/>
              <a:t>Relacionadas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incidência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935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04D6BF7-A865-D849-B2A9-EBA7C9B1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Endemia e epidemia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E1F3DF1-F59C-D64C-88A3-DA81B941C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ENDEMIA</a:t>
            </a:r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população</a:t>
            </a:r>
            <a:r>
              <a:rPr lang="en-US" dirty="0"/>
              <a:t>: </a:t>
            </a:r>
            <a:r>
              <a:rPr lang="en-US" dirty="0" err="1"/>
              <a:t>frequência</a:t>
            </a:r>
            <a:r>
              <a:rPr lang="en-US" dirty="0"/>
              <a:t> </a:t>
            </a:r>
            <a:r>
              <a:rPr lang="en-US" dirty="0" err="1"/>
              <a:t>previsível</a:t>
            </a:r>
            <a:endParaRPr lang="en-US" dirty="0"/>
          </a:p>
          <a:p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normais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esperados</a:t>
            </a:r>
            <a:r>
              <a:rPr lang="en-US" dirty="0"/>
              <a:t> e </a:t>
            </a:r>
            <a:r>
              <a:rPr lang="en-US" dirty="0" err="1"/>
              <a:t>variações</a:t>
            </a:r>
            <a:r>
              <a:rPr lang="en-US" dirty="0"/>
              <a:t> </a:t>
            </a:r>
            <a:r>
              <a:rPr lang="en-US" dirty="0" err="1"/>
              <a:t>esperadas</a:t>
            </a:r>
            <a:endParaRPr lang="en-US" dirty="0"/>
          </a:p>
          <a:p>
            <a:r>
              <a:rPr lang="en-US" dirty="0" err="1"/>
              <a:t>Comparação</a:t>
            </a:r>
            <a:r>
              <a:rPr lang="en-US" dirty="0"/>
              <a:t> de dados </a:t>
            </a:r>
            <a:r>
              <a:rPr lang="en-US" dirty="0" err="1"/>
              <a:t>atuais</a:t>
            </a:r>
            <a:r>
              <a:rPr lang="en-US" dirty="0"/>
              <a:t> com o </a:t>
            </a:r>
            <a:r>
              <a:rPr lang="en-US" dirty="0" err="1"/>
              <a:t>passado</a:t>
            </a:r>
            <a:endParaRPr lang="en-US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56B2D60-1412-B140-B63B-0B1C92F39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4000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EPIDEMIA</a:t>
            </a:r>
          </a:p>
          <a:p>
            <a:endParaRPr lang="en-US" dirty="0"/>
          </a:p>
          <a:p>
            <a:r>
              <a:rPr lang="en-US" dirty="0" err="1"/>
              <a:t>Frequência</a:t>
            </a:r>
            <a:r>
              <a:rPr lang="en-US" dirty="0"/>
              <a:t> dos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ultrapassa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esperado</a:t>
            </a:r>
            <a:endParaRPr lang="en-US" dirty="0"/>
          </a:p>
          <a:p>
            <a:r>
              <a:rPr lang="en-US" dirty="0" err="1"/>
              <a:t>Elevação</a:t>
            </a:r>
            <a:r>
              <a:rPr lang="en-US" dirty="0"/>
              <a:t> </a:t>
            </a:r>
            <a:r>
              <a:rPr lang="en-US" dirty="0" err="1"/>
              <a:t>brusca</a:t>
            </a:r>
            <a:r>
              <a:rPr lang="en-US" dirty="0"/>
              <a:t> e </a:t>
            </a:r>
            <a:r>
              <a:rPr lang="en-US" dirty="0" err="1"/>
              <a:t>temporária</a:t>
            </a:r>
            <a:r>
              <a:rPr lang="en-US" dirty="0"/>
              <a:t>***</a:t>
            </a:r>
          </a:p>
          <a:p>
            <a:endParaRPr lang="pt-BR"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0056D40-19DD-C844-ADF6-4BAAD79A0524}"/>
              </a:ext>
            </a:extLst>
          </p:cNvPr>
          <p:cNvSpPr/>
          <p:nvPr/>
        </p:nvSpPr>
        <p:spPr>
          <a:xfrm>
            <a:off x="3876248" y="5229200"/>
            <a:ext cx="7620352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/>
              <a:t>Incluem</a:t>
            </a:r>
            <a:r>
              <a:rPr lang="en-US" sz="2300" dirty="0"/>
              <a:t> a </a:t>
            </a:r>
            <a:r>
              <a:rPr lang="en-US" sz="2300" dirty="0" err="1"/>
              <a:t>noção</a:t>
            </a:r>
            <a:r>
              <a:rPr lang="en-US" sz="2300" dirty="0"/>
              <a:t> de tempo, </a:t>
            </a:r>
            <a:r>
              <a:rPr lang="en-US" sz="2300" dirty="0" err="1"/>
              <a:t>espaço</a:t>
            </a:r>
            <a:r>
              <a:rPr lang="en-US" sz="2300" dirty="0"/>
              <a:t> e </a:t>
            </a:r>
            <a:r>
              <a:rPr lang="en-US" sz="2300" dirty="0" err="1"/>
              <a:t>população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err="1"/>
              <a:t>Dependentes</a:t>
            </a:r>
            <a:r>
              <a:rPr lang="en-US" sz="2300" dirty="0"/>
              <a:t> do </a:t>
            </a:r>
            <a:r>
              <a:rPr lang="en-US" sz="2300" b="1" dirty="0" err="1"/>
              <a:t>conhecimento</a:t>
            </a:r>
            <a:r>
              <a:rPr lang="en-US" sz="2300" b="1" dirty="0"/>
              <a:t> </a:t>
            </a:r>
            <a:r>
              <a:rPr lang="en-US" sz="2300" b="1" dirty="0" err="1"/>
              <a:t>prévio</a:t>
            </a:r>
            <a:r>
              <a:rPr lang="en-US" sz="2300" b="1" dirty="0"/>
              <a:t> </a:t>
            </a:r>
            <a:r>
              <a:rPr lang="en-US" sz="2300" dirty="0"/>
              <a:t>da </a:t>
            </a:r>
            <a:r>
              <a:rPr lang="en-US" sz="2300" dirty="0" err="1"/>
              <a:t>realidade</a:t>
            </a:r>
            <a:r>
              <a:rPr lang="en-US" sz="2300" dirty="0"/>
              <a:t> local</a:t>
            </a:r>
          </a:p>
        </p:txBody>
      </p:sp>
    </p:spTree>
    <p:extLst>
      <p:ext uri="{BB962C8B-B14F-4D97-AF65-F5344CB8AC3E}">
        <p14:creationId xmlns:p14="http://schemas.microsoft.com/office/powerpoint/2010/main" val="363067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8282E0C-E3A6-204D-BB14-D1BBAA8C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Endemia e epidemia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1C9C15-BE12-9A46-B009-2163689D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/>
              <a:t>Identificar</a:t>
            </a:r>
            <a:r>
              <a:rPr lang="en-US" b="1" dirty="0"/>
              <a:t> </a:t>
            </a:r>
            <a:r>
              <a:rPr lang="en-US" b="1" dirty="0" err="1"/>
              <a:t>endemia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epidemia</a:t>
            </a:r>
            <a:r>
              <a:rPr lang="en-US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Passo</a:t>
            </a:r>
            <a:r>
              <a:rPr lang="en-US" dirty="0"/>
              <a:t> 1. Série </a:t>
            </a:r>
            <a:r>
              <a:rPr lang="en-US" dirty="0" err="1"/>
              <a:t>histórica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Passo</a:t>
            </a:r>
            <a:r>
              <a:rPr lang="en-US" dirty="0"/>
              <a:t> 2. </a:t>
            </a:r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controle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Passo</a:t>
            </a:r>
            <a:r>
              <a:rPr lang="en-US" dirty="0"/>
              <a:t> 3. </a:t>
            </a:r>
            <a:r>
              <a:rPr lang="en-US" dirty="0" err="1"/>
              <a:t>Monitoramento</a:t>
            </a:r>
            <a:r>
              <a:rPr lang="en-US" dirty="0"/>
              <a:t> e </a:t>
            </a:r>
            <a:r>
              <a:rPr lang="en-US" dirty="0" err="1"/>
              <a:t>controle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Passo</a:t>
            </a:r>
            <a:r>
              <a:rPr lang="en-US" dirty="0"/>
              <a:t> 4. (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havendo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...) </a:t>
            </a:r>
            <a:r>
              <a:rPr lang="en-US" dirty="0" err="1"/>
              <a:t>Declaração</a:t>
            </a:r>
            <a:r>
              <a:rPr lang="en-US" dirty="0"/>
              <a:t> de </a:t>
            </a:r>
            <a:r>
              <a:rPr lang="en-US" dirty="0" err="1"/>
              <a:t>surto</a:t>
            </a:r>
            <a:r>
              <a:rPr lang="en-US" dirty="0"/>
              <a:t> / </a:t>
            </a:r>
            <a:r>
              <a:rPr lang="en-US" dirty="0" err="1"/>
              <a:t>epidemia</a:t>
            </a:r>
            <a:r>
              <a:rPr lang="en-US" dirty="0"/>
              <a:t> / </a:t>
            </a:r>
            <a:r>
              <a:rPr lang="en-US" dirty="0" err="1"/>
              <a:t>pandemia</a:t>
            </a:r>
            <a:endParaRPr lang="en-US" dirty="0"/>
          </a:p>
          <a:p>
            <a:endParaRPr lang="pt-BR" dirty="0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8069B8E-7980-7E40-AE4D-67EEF938E67B}"/>
              </a:ext>
            </a:extLst>
          </p:cNvPr>
          <p:cNvSpPr/>
          <p:nvPr/>
        </p:nvSpPr>
        <p:spPr>
          <a:xfrm>
            <a:off x="3863752" y="5201804"/>
            <a:ext cx="7632848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/>
              <a:t>Doenças</a:t>
            </a:r>
            <a:r>
              <a:rPr lang="en-US" sz="2300" dirty="0"/>
              <a:t> </a:t>
            </a:r>
            <a:r>
              <a:rPr lang="en-US" sz="2300" dirty="0" err="1"/>
              <a:t>exóticas</a:t>
            </a:r>
            <a:r>
              <a:rPr lang="en-US" sz="2300" dirty="0"/>
              <a:t> / </a:t>
            </a:r>
            <a:r>
              <a:rPr lang="en-US" sz="2300" dirty="0" err="1"/>
              <a:t>erradicadas</a:t>
            </a:r>
            <a:r>
              <a:rPr lang="en-US" sz="2300" dirty="0"/>
              <a:t> / de </a:t>
            </a:r>
            <a:r>
              <a:rPr lang="en-US" sz="2300" dirty="0" err="1"/>
              <a:t>notificação</a:t>
            </a:r>
            <a:r>
              <a:rPr lang="en-US" sz="2300" dirty="0"/>
              <a:t> / </a:t>
            </a:r>
          </a:p>
          <a:p>
            <a:pPr algn="ctr"/>
            <a:r>
              <a:rPr lang="en-US" sz="2300" dirty="0"/>
              <a:t>de </a:t>
            </a:r>
            <a:r>
              <a:rPr lang="en-US" sz="2300" dirty="0" err="1"/>
              <a:t>programas</a:t>
            </a:r>
            <a:r>
              <a:rPr lang="en-US" sz="2300" dirty="0"/>
              <a:t> de </a:t>
            </a:r>
            <a:r>
              <a:rPr lang="en-US" sz="2300" dirty="0" err="1"/>
              <a:t>controle</a:t>
            </a:r>
            <a:r>
              <a:rPr lang="en-US" sz="2300" dirty="0"/>
              <a:t> /  </a:t>
            </a:r>
          </a:p>
        </p:txBody>
      </p:sp>
    </p:spTree>
    <p:extLst>
      <p:ext uri="{BB962C8B-B14F-4D97-AF65-F5344CB8AC3E}">
        <p14:creationId xmlns:p14="http://schemas.microsoft.com/office/powerpoint/2010/main" val="2901305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24" y="79168"/>
            <a:ext cx="8636356" cy="5366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9576" y="5373217"/>
            <a:ext cx="79563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/>
              <a:t>Série</a:t>
            </a:r>
            <a:r>
              <a:rPr lang="en-US" sz="2300" dirty="0"/>
              <a:t> </a:t>
            </a:r>
            <a:r>
              <a:rPr lang="en-US" sz="2300" dirty="0" err="1"/>
              <a:t>histórica</a:t>
            </a:r>
            <a:r>
              <a:rPr lang="en-US" sz="2300" dirty="0"/>
              <a:t> do </a:t>
            </a:r>
            <a:r>
              <a:rPr lang="en-US" sz="2300" dirty="0" err="1"/>
              <a:t>número</a:t>
            </a:r>
            <a:r>
              <a:rPr lang="en-US" sz="2300" dirty="0"/>
              <a:t> de </a:t>
            </a:r>
            <a:r>
              <a:rPr lang="en-US" sz="2300" dirty="0" err="1"/>
              <a:t>casos</a:t>
            </a:r>
            <a:r>
              <a:rPr lang="en-US" sz="2300" dirty="0"/>
              <a:t> </a:t>
            </a:r>
            <a:r>
              <a:rPr lang="en-US" sz="2300" dirty="0" err="1"/>
              <a:t>humanos</a:t>
            </a:r>
            <a:r>
              <a:rPr lang="en-US" sz="2300" dirty="0"/>
              <a:t> </a:t>
            </a:r>
            <a:r>
              <a:rPr lang="en-US" sz="2300" dirty="0" err="1"/>
              <a:t>confirmados</a:t>
            </a:r>
            <a:r>
              <a:rPr lang="en-US" sz="2300" dirty="0"/>
              <a:t> de </a:t>
            </a:r>
            <a:r>
              <a:rPr lang="en-US" sz="2300" dirty="0" err="1"/>
              <a:t>febre</a:t>
            </a:r>
            <a:r>
              <a:rPr lang="en-US" sz="2300" dirty="0"/>
              <a:t> </a:t>
            </a:r>
            <a:r>
              <a:rPr lang="en-US" sz="2300" dirty="0" err="1"/>
              <a:t>amarela</a:t>
            </a:r>
            <a:r>
              <a:rPr lang="en-US" sz="2300" dirty="0"/>
              <a:t> </a:t>
            </a:r>
            <a:r>
              <a:rPr lang="en-US" sz="2300" dirty="0" err="1"/>
              <a:t>silvestre</a:t>
            </a:r>
            <a:r>
              <a:rPr lang="en-US" sz="2300" dirty="0"/>
              <a:t> e a </a:t>
            </a:r>
            <a:r>
              <a:rPr lang="en-US" sz="2300" dirty="0" err="1"/>
              <a:t>letalidade</a:t>
            </a:r>
            <a:r>
              <a:rPr lang="en-US" sz="2300" dirty="0"/>
              <a:t> no </a:t>
            </a:r>
            <a:r>
              <a:rPr lang="en-US" sz="2300" dirty="0" err="1"/>
              <a:t>Brasil</a:t>
            </a:r>
            <a:r>
              <a:rPr lang="en-US" sz="2300" dirty="0"/>
              <a:t>, 1980 a 2016.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552" y="6381328"/>
            <a:ext cx="67504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http://</a:t>
            </a:r>
            <a:r>
              <a:rPr lang="en-US" sz="1300" dirty="0" err="1"/>
              <a:t>portalsaude.saude.gov.br</a:t>
            </a:r>
            <a:r>
              <a:rPr lang="en-US" sz="1300" dirty="0"/>
              <a:t>/</a:t>
            </a:r>
            <a:r>
              <a:rPr lang="en-US" sz="1300" dirty="0" err="1"/>
              <a:t>index.php</a:t>
            </a:r>
            <a:r>
              <a:rPr lang="en-US" sz="1300" dirty="0"/>
              <a:t>/</a:t>
            </a:r>
            <a:r>
              <a:rPr lang="en-US" sz="1300" dirty="0" err="1"/>
              <a:t>situacao</a:t>
            </a:r>
            <a:r>
              <a:rPr lang="en-US" sz="1300" dirty="0"/>
              <a:t>-</a:t>
            </a:r>
            <a:r>
              <a:rPr lang="en-US" sz="1300" dirty="0" err="1"/>
              <a:t>epidemiologica</a:t>
            </a:r>
            <a:r>
              <a:rPr lang="en-US" sz="1300" dirty="0"/>
              <a:t>-dados-</a:t>
            </a:r>
            <a:r>
              <a:rPr lang="en-US" sz="1300" dirty="0" err="1"/>
              <a:t>febreamarela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7311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64" y="1412776"/>
            <a:ext cx="9144000" cy="33009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5520" y="5011143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err="1"/>
              <a:t>Distribuição</a:t>
            </a:r>
            <a:r>
              <a:rPr lang="en-US" sz="2300" dirty="0"/>
              <a:t> dos </a:t>
            </a:r>
            <a:r>
              <a:rPr lang="en-US" sz="2300" dirty="0" err="1"/>
              <a:t>casos</a:t>
            </a:r>
            <a:r>
              <a:rPr lang="en-US" sz="2300" dirty="0"/>
              <a:t> </a:t>
            </a:r>
            <a:r>
              <a:rPr lang="en-US" sz="2300" dirty="0" err="1"/>
              <a:t>humanos</a:t>
            </a:r>
            <a:r>
              <a:rPr lang="en-US" sz="2300" dirty="0"/>
              <a:t> e </a:t>
            </a:r>
            <a:r>
              <a:rPr lang="en-US" sz="2300" dirty="0" err="1"/>
              <a:t>epizootias</a:t>
            </a:r>
            <a:r>
              <a:rPr lang="en-US" sz="2300" dirty="0"/>
              <a:t> de </a:t>
            </a:r>
            <a:r>
              <a:rPr lang="en-US" sz="2300" dirty="0" err="1"/>
              <a:t>primatas</a:t>
            </a:r>
            <a:r>
              <a:rPr lang="en-US" sz="2300" dirty="0"/>
              <a:t> </a:t>
            </a:r>
            <a:r>
              <a:rPr lang="en-US" sz="2300" dirty="0" err="1"/>
              <a:t>não</a:t>
            </a:r>
            <a:r>
              <a:rPr lang="en-US" sz="2300" dirty="0"/>
              <a:t> </a:t>
            </a:r>
            <a:r>
              <a:rPr lang="en-US" sz="2300" dirty="0" err="1"/>
              <a:t>humanos</a:t>
            </a:r>
            <a:r>
              <a:rPr lang="en-US" sz="2300" dirty="0"/>
              <a:t> (PNH) </a:t>
            </a:r>
            <a:r>
              <a:rPr lang="en-US" sz="2300" dirty="0" err="1"/>
              <a:t>confirmados</a:t>
            </a:r>
            <a:r>
              <a:rPr lang="en-US" sz="2300" dirty="0"/>
              <a:t> </a:t>
            </a:r>
            <a:r>
              <a:rPr lang="en-US" sz="2300" dirty="0" err="1"/>
              <a:t>para</a:t>
            </a:r>
            <a:r>
              <a:rPr lang="en-US" sz="2300" dirty="0"/>
              <a:t> </a:t>
            </a:r>
            <a:r>
              <a:rPr lang="en-US" sz="2300" dirty="0" err="1"/>
              <a:t>Febre</a:t>
            </a:r>
            <a:r>
              <a:rPr lang="en-US" sz="2300" dirty="0"/>
              <a:t> </a:t>
            </a:r>
            <a:r>
              <a:rPr lang="en-US" sz="2300" dirty="0" err="1"/>
              <a:t>Amarela</a:t>
            </a:r>
            <a:r>
              <a:rPr lang="en-US" sz="2300" dirty="0"/>
              <a:t>, </a:t>
            </a:r>
            <a:r>
              <a:rPr lang="en-US" sz="2300" dirty="0" err="1"/>
              <a:t>por</a:t>
            </a:r>
            <a:r>
              <a:rPr lang="en-US" sz="2300" dirty="0"/>
              <a:t> </a:t>
            </a:r>
            <a:r>
              <a:rPr lang="en-US" sz="2300" dirty="0" err="1"/>
              <a:t>semana</a:t>
            </a:r>
            <a:r>
              <a:rPr lang="en-US" sz="2300" dirty="0"/>
              <a:t> </a:t>
            </a:r>
            <a:r>
              <a:rPr lang="en-US" sz="2300" dirty="0" err="1"/>
              <a:t>epidemiológica</a:t>
            </a:r>
            <a:r>
              <a:rPr lang="en-US" sz="2300" dirty="0"/>
              <a:t> de </a:t>
            </a:r>
            <a:r>
              <a:rPr lang="en-US" sz="2300" dirty="0" err="1"/>
              <a:t>início</a:t>
            </a:r>
            <a:r>
              <a:rPr lang="en-US" sz="2300" dirty="0"/>
              <a:t> de </a:t>
            </a:r>
            <a:r>
              <a:rPr lang="en-US" sz="2300" dirty="0" err="1"/>
              <a:t>sintomas</a:t>
            </a:r>
            <a:r>
              <a:rPr lang="en-US" sz="2300" dirty="0"/>
              <a:t> </a:t>
            </a:r>
            <a:r>
              <a:rPr lang="en-US" sz="2300" dirty="0" err="1"/>
              <a:t>ou</a:t>
            </a:r>
            <a:r>
              <a:rPr lang="en-US" sz="2300" dirty="0"/>
              <a:t> </a:t>
            </a:r>
            <a:r>
              <a:rPr lang="en-US" sz="2300" dirty="0" err="1"/>
              <a:t>ocorrência</a:t>
            </a:r>
            <a:r>
              <a:rPr lang="en-US" sz="2300" dirty="0"/>
              <a:t>, </a:t>
            </a:r>
            <a:r>
              <a:rPr lang="en-US" sz="2300" dirty="0" err="1"/>
              <a:t>Brasil</a:t>
            </a:r>
            <a:r>
              <a:rPr lang="en-US" sz="2300" dirty="0"/>
              <a:t>, </a:t>
            </a:r>
            <a:r>
              <a:rPr lang="en-US" sz="2300" dirty="0" err="1"/>
              <a:t>julho</a:t>
            </a:r>
            <a:r>
              <a:rPr lang="en-US" sz="2300" dirty="0"/>
              <a:t>/2014 – </a:t>
            </a:r>
            <a:r>
              <a:rPr lang="en-US" sz="2300" dirty="0" err="1"/>
              <a:t>dezembro</a:t>
            </a:r>
            <a:r>
              <a:rPr lang="en-US" sz="2300" dirty="0"/>
              <a:t>/2016.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6381328"/>
            <a:ext cx="67504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http://</a:t>
            </a:r>
            <a:r>
              <a:rPr lang="en-US" sz="1300" dirty="0" err="1"/>
              <a:t>portalsaude.saude.gov.br</a:t>
            </a:r>
            <a:r>
              <a:rPr lang="en-US" sz="1300" dirty="0"/>
              <a:t>/</a:t>
            </a:r>
            <a:r>
              <a:rPr lang="en-US" sz="1300" dirty="0" err="1"/>
              <a:t>index.php</a:t>
            </a:r>
            <a:r>
              <a:rPr lang="en-US" sz="1300" dirty="0"/>
              <a:t>/</a:t>
            </a:r>
            <a:r>
              <a:rPr lang="en-US" sz="1300" dirty="0" err="1"/>
              <a:t>situacao</a:t>
            </a:r>
            <a:r>
              <a:rPr lang="en-US" sz="1300" dirty="0"/>
              <a:t>-</a:t>
            </a:r>
            <a:r>
              <a:rPr lang="en-US" sz="1300" dirty="0" err="1"/>
              <a:t>epidemiologica</a:t>
            </a:r>
            <a:r>
              <a:rPr lang="en-US" sz="1300" dirty="0"/>
              <a:t>-dados-</a:t>
            </a:r>
            <a:r>
              <a:rPr lang="en-US" sz="1300" dirty="0" err="1"/>
              <a:t>febreamarela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60665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71612"/>
            <a:ext cx="9144032" cy="45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3948097" cy="133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94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758" y="142852"/>
            <a:ext cx="566076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7100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8301"/>
            <a:ext cx="9144000" cy="6109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584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Comitê</a:t>
            </a:r>
            <a:r>
              <a:rPr lang="en-US" dirty="0"/>
              <a:t> municipal de </a:t>
            </a:r>
            <a:r>
              <a:rPr lang="en-US" dirty="0" err="1"/>
              <a:t>combate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aegypti</a:t>
            </a:r>
            <a:r>
              <a:rPr lang="en-US" i="1" dirty="0"/>
              <a:t> </a:t>
            </a:r>
            <a:r>
              <a:rPr lang="en-US" dirty="0"/>
              <a:t>de Campo Grande  - </a:t>
            </a:r>
            <a:r>
              <a:rPr lang="en-US" dirty="0" err="1"/>
              <a:t>jul</a:t>
            </a:r>
            <a:r>
              <a:rPr lang="en-US" dirty="0"/>
              <a:t>/2017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5743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"/>
            <a:ext cx="9144000" cy="5713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584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Comitê</a:t>
            </a:r>
            <a:r>
              <a:rPr lang="en-US" dirty="0"/>
              <a:t> municipal de </a:t>
            </a:r>
            <a:r>
              <a:rPr lang="en-US" dirty="0" err="1"/>
              <a:t>combate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aegypti</a:t>
            </a:r>
            <a:r>
              <a:rPr lang="en-US" i="1" dirty="0"/>
              <a:t> </a:t>
            </a:r>
            <a:r>
              <a:rPr lang="en-US" dirty="0"/>
              <a:t>de Campo Grande  - </a:t>
            </a:r>
            <a:r>
              <a:rPr lang="en-US" dirty="0" err="1"/>
              <a:t>jul</a:t>
            </a:r>
            <a:r>
              <a:rPr lang="en-US" dirty="0"/>
              <a:t>/2017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957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Propriedade A = 80 casos de Tb</a:t>
            </a:r>
          </a:p>
          <a:p>
            <a:r>
              <a:rPr lang="pt-BR" dirty="0"/>
              <a:t>Propriedade </a:t>
            </a:r>
            <a:r>
              <a:rPr lang="pt-BR" dirty="0" err="1"/>
              <a:t>B</a:t>
            </a:r>
            <a:r>
              <a:rPr lang="pt-BR" dirty="0"/>
              <a:t> = 100 casos de Tb</a:t>
            </a:r>
          </a:p>
          <a:p>
            <a:pPr lvl="1"/>
            <a:r>
              <a:rPr lang="pt-BR" dirty="0"/>
              <a:t>A = 80 em 400 = 20%</a:t>
            </a:r>
          </a:p>
          <a:p>
            <a:pPr lvl="1"/>
            <a:r>
              <a:rPr lang="pt-BR" dirty="0" err="1"/>
              <a:t>B</a:t>
            </a:r>
            <a:r>
              <a:rPr lang="pt-BR" dirty="0"/>
              <a:t> = 100 em 5.000 = 2%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t-BR" b="1" dirty="0"/>
              <a:t>Dado absoluto </a:t>
            </a:r>
          </a:p>
          <a:p>
            <a:pPr lvl="1"/>
            <a:r>
              <a:rPr lang="pt-BR" b="1" dirty="0"/>
              <a:t>Casos incidentes / casos prevalentes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Sem informações consistentes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Falta um divisor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Não mede </a:t>
            </a:r>
            <a:r>
              <a:rPr lang="pt-BR" b="1" dirty="0">
                <a:solidFill>
                  <a:srgbClr val="FF0000"/>
                </a:solidFill>
              </a:rPr>
              <a:t>o risco </a:t>
            </a:r>
            <a:r>
              <a:rPr lang="pt-BR" dirty="0">
                <a:solidFill>
                  <a:srgbClr val="FF0000"/>
                </a:solidFill>
              </a:rPr>
              <a:t>da ocorrência</a:t>
            </a:r>
          </a:p>
          <a:p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75920" y="2564904"/>
            <a:ext cx="4104456" cy="9541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ONDE OBSERVA-SE A MAIOR FREQUÊNCIA?</a:t>
            </a:r>
          </a:p>
        </p:txBody>
      </p:sp>
    </p:spTree>
    <p:extLst>
      <p:ext uri="{BB962C8B-B14F-4D97-AF65-F5344CB8AC3E}">
        <p14:creationId xmlns:p14="http://schemas.microsoft.com/office/powerpoint/2010/main" val="21983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419_0820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5193" b="18357"/>
          <a:stretch/>
        </p:blipFill>
        <p:spPr>
          <a:xfrm>
            <a:off x="2423593" y="435686"/>
            <a:ext cx="7416823" cy="5801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576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Comitê</a:t>
            </a:r>
            <a:r>
              <a:rPr lang="en-US" dirty="0"/>
              <a:t> municipal de </a:t>
            </a:r>
            <a:r>
              <a:rPr lang="en-US" dirty="0" err="1"/>
              <a:t>combate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dengue de Campo Grande - </a:t>
            </a:r>
            <a:r>
              <a:rPr lang="en-US" dirty="0" err="1"/>
              <a:t>abril</a:t>
            </a:r>
            <a:r>
              <a:rPr lang="en-US" dirty="0"/>
              <a:t>/2016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5820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6663B-01E2-7848-AB5A-751CAC67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A20245-C136-4248-A428-E89FAC75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EPIDEMIA</a:t>
            </a:r>
          </a:p>
          <a:p>
            <a:pPr lvl="1"/>
            <a:r>
              <a:rPr lang="pt-BR" dirty="0"/>
              <a:t>Para determinar o quão grave é uma epidemia (o nível de propagação e risco dos expostos), calcula-se a </a:t>
            </a:r>
            <a:r>
              <a:rPr lang="pt-BR" b="1" dirty="0"/>
              <a:t>TAXA DE ATAQUE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TA é equivalente a INCIDÊNCIA, porém em situações de investigação de epidemias:</a:t>
            </a:r>
          </a:p>
          <a:p>
            <a:pPr lvl="2"/>
            <a:r>
              <a:rPr lang="pt-BR" dirty="0"/>
              <a:t>Usada quando se investiga um surto de uma determinada doença em um local onde há uma </a:t>
            </a:r>
            <a:r>
              <a:rPr lang="pt-BR" b="1" dirty="0"/>
              <a:t>população bem definida</a:t>
            </a:r>
            <a:r>
              <a:rPr lang="pt-BR" dirty="0"/>
              <a:t>. </a:t>
            </a:r>
          </a:p>
          <a:p>
            <a:pPr lvl="2"/>
            <a:r>
              <a:rPr lang="pt-BR" dirty="0"/>
              <a:t>Expressa em percentual.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606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E5679AB-CD67-0E4E-BF2D-3DC0E989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8E84AE-73E9-4C4A-A201-19C3D7318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/>
              <a:t>Declaração</a:t>
            </a:r>
            <a:r>
              <a:rPr lang="en-US" b="1" dirty="0"/>
              <a:t> de </a:t>
            </a:r>
            <a:r>
              <a:rPr lang="en-US" b="1" dirty="0" err="1"/>
              <a:t>surto</a:t>
            </a:r>
            <a:r>
              <a:rPr lang="en-US" b="1" dirty="0"/>
              <a:t> / </a:t>
            </a:r>
            <a:r>
              <a:rPr lang="en-US" b="1" dirty="0" err="1"/>
              <a:t>epidemia</a:t>
            </a:r>
            <a:r>
              <a:rPr lang="en-US" b="1" dirty="0"/>
              <a:t> / </a:t>
            </a:r>
            <a:r>
              <a:rPr lang="en-US" b="1" dirty="0" err="1"/>
              <a:t>pandemia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Tempo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pessoa</a:t>
            </a:r>
            <a:endParaRPr lang="en-US" dirty="0"/>
          </a:p>
          <a:p>
            <a:r>
              <a:rPr lang="en-US" dirty="0" err="1"/>
              <a:t>Investigação</a:t>
            </a:r>
            <a:endParaRPr lang="en-US" dirty="0"/>
          </a:p>
          <a:p>
            <a:r>
              <a:rPr lang="en-US" dirty="0" err="1"/>
              <a:t>Imprensa</a:t>
            </a:r>
            <a:endParaRPr lang="en-US" dirty="0"/>
          </a:p>
          <a:p>
            <a:r>
              <a:rPr lang="en-US" dirty="0" err="1"/>
              <a:t>Pânico</a:t>
            </a:r>
            <a:endParaRPr lang="en-US" dirty="0"/>
          </a:p>
          <a:p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e </a:t>
            </a:r>
            <a:r>
              <a:rPr lang="en-US" dirty="0" err="1"/>
              <a:t>prevenção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16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18694" y="283481"/>
            <a:ext cx="8229600" cy="808496"/>
          </a:xfrm>
        </p:spPr>
        <p:txBody>
          <a:bodyPr/>
          <a:lstStyle/>
          <a:p>
            <a:pPr>
              <a:buNone/>
            </a:pPr>
            <a:r>
              <a:rPr lang="pt-BR" b="1" dirty="0"/>
              <a:t>Curva epidêmica clássica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91744" y="1196752"/>
            <a:ext cx="7448550" cy="4405313"/>
            <a:chOff x="575" y="1200"/>
            <a:chExt cx="4692" cy="277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78" y="1402"/>
              <a:ext cx="3646" cy="2018"/>
            </a:xfrm>
            <a:custGeom>
              <a:avLst/>
              <a:gdLst>
                <a:gd name="T0" fmla="*/ 0 w 3646"/>
                <a:gd name="T1" fmla="*/ 1991 h 2018"/>
                <a:gd name="T2" fmla="*/ 947 w 3646"/>
                <a:gd name="T3" fmla="*/ 1374 h 2018"/>
                <a:gd name="T4" fmla="*/ 1342 w 3646"/>
                <a:gd name="T5" fmla="*/ 191 h 2018"/>
                <a:gd name="T6" fmla="*/ 1864 w 3646"/>
                <a:gd name="T7" fmla="*/ 227 h 2018"/>
                <a:gd name="T8" fmla="*/ 2665 w 3646"/>
                <a:gd name="T9" fmla="*/ 1514 h 2018"/>
                <a:gd name="T10" fmla="*/ 3646 w 3646"/>
                <a:gd name="T11" fmla="*/ 2018 h 20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46"/>
                <a:gd name="T19" fmla="*/ 0 h 2018"/>
                <a:gd name="T20" fmla="*/ 3646 w 3646"/>
                <a:gd name="T21" fmla="*/ 2018 h 20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46" h="2018">
                  <a:moveTo>
                    <a:pt x="0" y="1991"/>
                  </a:moveTo>
                  <a:cubicBezTo>
                    <a:pt x="158" y="1887"/>
                    <a:pt x="723" y="1674"/>
                    <a:pt x="947" y="1374"/>
                  </a:cubicBezTo>
                  <a:cubicBezTo>
                    <a:pt x="1171" y="1074"/>
                    <a:pt x="1189" y="382"/>
                    <a:pt x="1342" y="191"/>
                  </a:cubicBezTo>
                  <a:cubicBezTo>
                    <a:pt x="1495" y="0"/>
                    <a:pt x="1644" y="7"/>
                    <a:pt x="1864" y="227"/>
                  </a:cubicBezTo>
                  <a:cubicBezTo>
                    <a:pt x="2084" y="447"/>
                    <a:pt x="2368" y="1216"/>
                    <a:pt x="2665" y="1514"/>
                  </a:cubicBezTo>
                  <a:cubicBezTo>
                    <a:pt x="2962" y="1812"/>
                    <a:pt x="3442" y="1913"/>
                    <a:pt x="3646" y="20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72" y="3408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846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730" y="2928"/>
              <a:ext cx="2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3622" y="2928"/>
              <a:ext cx="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148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854" y="2928"/>
              <a:ext cx="7" cy="924"/>
            </a:xfrm>
            <a:custGeom>
              <a:avLst/>
              <a:gdLst>
                <a:gd name="T0" fmla="*/ 7 w 6"/>
                <a:gd name="T1" fmla="*/ 0 h 924"/>
                <a:gd name="T2" fmla="*/ 0 w 6"/>
                <a:gd name="T3" fmla="*/ 924 h 924"/>
                <a:gd name="T4" fmla="*/ 0 60000 65536"/>
                <a:gd name="T5" fmla="*/ 0 60000 65536"/>
                <a:gd name="T6" fmla="*/ 0 w 6"/>
                <a:gd name="T7" fmla="*/ 0 h 924"/>
                <a:gd name="T8" fmla="*/ 6 w 6"/>
                <a:gd name="T9" fmla="*/ 924 h 9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924">
                  <a:moveTo>
                    <a:pt x="6" y="0"/>
                  </a:moveTo>
                  <a:lnTo>
                    <a:pt x="0" y="9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45" y="2928"/>
              <a:ext cx="7" cy="924"/>
            </a:xfrm>
            <a:custGeom>
              <a:avLst/>
              <a:gdLst>
                <a:gd name="T0" fmla="*/ 7 w 6"/>
                <a:gd name="T1" fmla="*/ 0 h 924"/>
                <a:gd name="T2" fmla="*/ 0 w 6"/>
                <a:gd name="T3" fmla="*/ 924 h 924"/>
                <a:gd name="T4" fmla="*/ 0 60000 65536"/>
                <a:gd name="T5" fmla="*/ 0 60000 65536"/>
                <a:gd name="T6" fmla="*/ 0 w 6"/>
                <a:gd name="T7" fmla="*/ 0 h 924"/>
                <a:gd name="T8" fmla="*/ 6 w 6"/>
                <a:gd name="T9" fmla="*/ 924 h 9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924">
                  <a:moveTo>
                    <a:pt x="6" y="0"/>
                  </a:moveTo>
                  <a:lnTo>
                    <a:pt x="0" y="9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45" y="3792"/>
              <a:ext cx="1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945" y="3552"/>
              <a:ext cx="7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736" y="3552"/>
              <a:ext cx="1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448" y="3744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dirty="0">
                  <a:latin typeface="Tahoma" pitchFamily="34" charset="0"/>
                </a:rPr>
                <a:t>egressão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920" y="3504"/>
              <a:ext cx="8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dirty="0">
                  <a:latin typeface="Tahoma" pitchFamily="34" charset="0"/>
                </a:rPr>
                <a:t>progressão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995" y="3532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dirty="0">
                  <a:latin typeface="Tahoma" pitchFamily="34" charset="0"/>
                </a:rPr>
                <a:t>regressão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160" y="1200"/>
              <a:ext cx="13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ahoma" pitchFamily="34" charset="0"/>
                </a:rPr>
                <a:t>incidência máxima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080" y="2736"/>
              <a:ext cx="1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dirty="0">
                  <a:latin typeface="Tahoma" pitchFamily="34" charset="0"/>
                </a:rPr>
                <a:t>limiar epidêmico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98" y="3395"/>
              <a:ext cx="4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dirty="0">
                  <a:latin typeface="Tahoma" pitchFamily="34" charset="0"/>
                </a:rPr>
                <a:t>tempo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-5400000">
              <a:off x="189" y="1814"/>
              <a:ext cx="9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dirty="0" err="1">
                  <a:latin typeface="Tahoma" pitchFamily="34" charset="0"/>
                </a:rPr>
                <a:t>coef</a:t>
              </a:r>
              <a:r>
                <a:rPr lang="pt-BR" sz="1600" dirty="0">
                  <a:latin typeface="Tahoma" pitchFamily="34" charset="0"/>
                </a:rPr>
                <a:t>. incidência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 rot="16200000">
              <a:off x="726" y="3039"/>
              <a:ext cx="6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pt-BR" sz="1400" dirty="0">
                  <a:latin typeface="Tahoma" pitchFamily="34" charset="0"/>
                </a:rPr>
                <a:t>nível endêmico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 rot="16200000">
              <a:off x="676" y="2415"/>
              <a:ext cx="6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>
                  <a:latin typeface="Tahoma" pitchFamily="34" charset="0"/>
                </a:rPr>
                <a:t>nível epidêmico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765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4A179A-C3B6-F24E-AD4A-641191FB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689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38B0A23-EB11-E046-8CF2-9983AA5C4EE1}"/>
              </a:ext>
            </a:extLst>
          </p:cNvPr>
          <p:cNvSpPr/>
          <p:nvPr/>
        </p:nvSpPr>
        <p:spPr>
          <a:xfrm>
            <a:off x="2135560" y="5852252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www.inf.ufsc.br</a:t>
            </a:r>
            <a:r>
              <a:rPr lang="pt-BR" dirty="0"/>
              <a:t>/~</a:t>
            </a:r>
            <a:r>
              <a:rPr lang="pt-BR" dirty="0" err="1"/>
              <a:t>andre.zibetti</a:t>
            </a:r>
            <a:r>
              <a:rPr lang="pt-BR" dirty="0"/>
              <a:t>/probabilidade/</a:t>
            </a:r>
            <a:r>
              <a:rPr lang="pt-BR" dirty="0" err="1"/>
              <a:t>normal.html</a:t>
            </a:r>
            <a:endParaRPr lang="pt-BR" dirty="0"/>
          </a:p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=01frvYx73xQ</a:t>
            </a:r>
          </a:p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=EFC-NFea6Qg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A72B79-F2A4-E046-B2DC-D69CFBF3B09B}"/>
              </a:ext>
            </a:extLst>
          </p:cNvPr>
          <p:cNvSpPr txBox="1"/>
          <p:nvPr/>
        </p:nvSpPr>
        <p:spPr>
          <a:xfrm>
            <a:off x="8760296" y="274068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Média</a:t>
            </a:r>
          </a:p>
          <a:p>
            <a:pPr algn="ctr"/>
            <a:r>
              <a:rPr lang="pt-BR" dirty="0"/>
              <a:t>Desvio padrão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375506-0749-884E-A6C3-E708FAF71B33}"/>
              </a:ext>
            </a:extLst>
          </p:cNvPr>
          <p:cNvSpPr txBox="1"/>
          <p:nvPr/>
        </p:nvSpPr>
        <p:spPr>
          <a:xfrm>
            <a:off x="1919537" y="260648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Função de probabilidade</a:t>
            </a:r>
          </a:p>
        </p:txBody>
      </p:sp>
    </p:spTree>
    <p:extLst>
      <p:ext uri="{BB962C8B-B14F-4D97-AF65-F5344CB8AC3E}">
        <p14:creationId xmlns:p14="http://schemas.microsoft.com/office/powerpoint/2010/main" val="3250959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63D71-A714-D747-BDBE-B49BAEE6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Forma, Seta&#10;&#10;Descrição gerada automaticamente">
            <a:extLst>
              <a:ext uri="{FF2B5EF4-FFF2-40B4-BE49-F238E27FC236}">
                <a16:creationId xmlns:a16="http://schemas.microsoft.com/office/drawing/2014/main" id="{8354E572-E665-C648-9310-7457237B2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192107"/>
            <a:ext cx="7315200" cy="4464261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6C2197-251C-1B45-93F5-493575B1A8F9}"/>
              </a:ext>
            </a:extLst>
          </p:cNvPr>
          <p:cNvSpPr/>
          <p:nvPr/>
        </p:nvSpPr>
        <p:spPr>
          <a:xfrm>
            <a:off x="3719736" y="5517232"/>
            <a:ext cx="8075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https</a:t>
            </a:r>
            <a:r>
              <a:rPr lang="pt-BR" sz="1600" dirty="0"/>
              <a:t>://</a:t>
            </a:r>
            <a:r>
              <a:rPr lang="pt-BR" sz="1600" dirty="0" err="1"/>
              <a:t>redeaanalisecovid.wordpress.com</a:t>
            </a:r>
            <a:r>
              <a:rPr lang="pt-BR" sz="1600" dirty="0"/>
              <a:t>/2020/07/07/r0-e-o-controle-de-uma-epidemia/</a:t>
            </a:r>
          </a:p>
        </p:txBody>
      </p:sp>
    </p:spTree>
    <p:extLst>
      <p:ext uri="{BB962C8B-B14F-4D97-AF65-F5344CB8AC3E}">
        <p14:creationId xmlns:p14="http://schemas.microsoft.com/office/powerpoint/2010/main" val="4033548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1FBAC-52F4-B942-9A79-F8FDC8FE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5B65B6CE-8815-0F40-9BE3-12B24604E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201071"/>
            <a:ext cx="7315200" cy="4446333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3107D8-1492-F14F-90C9-35D69EA2595A}"/>
              </a:ext>
            </a:extLst>
          </p:cNvPr>
          <p:cNvSpPr/>
          <p:nvPr/>
        </p:nvSpPr>
        <p:spPr>
          <a:xfrm>
            <a:off x="3856162" y="5949280"/>
            <a:ext cx="787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https</a:t>
            </a:r>
            <a:r>
              <a:rPr lang="pt-BR" sz="1600" dirty="0"/>
              <a:t>://</a:t>
            </a:r>
            <a:r>
              <a:rPr lang="pt-BR" sz="1600" dirty="0" err="1"/>
              <a:t>redeaanalisecovid.wordpress.com</a:t>
            </a:r>
            <a:r>
              <a:rPr lang="pt-BR" sz="1600" dirty="0"/>
              <a:t>/2020/07/09/</a:t>
            </a:r>
            <a:r>
              <a:rPr lang="pt-BR" sz="1600" dirty="0" err="1"/>
              <a:t>rt</a:t>
            </a:r>
            <a:r>
              <a:rPr lang="pt-BR" sz="1600" dirty="0"/>
              <a:t>-e-a-</a:t>
            </a:r>
            <a:r>
              <a:rPr lang="pt-BR" sz="1600" dirty="0" err="1"/>
              <a:t>dinamica</a:t>
            </a:r>
            <a:r>
              <a:rPr lang="pt-BR" sz="1600" dirty="0"/>
              <a:t>-de-uma-epidemia/</a:t>
            </a:r>
          </a:p>
        </p:txBody>
      </p:sp>
    </p:spTree>
    <p:extLst>
      <p:ext uri="{BB962C8B-B14F-4D97-AF65-F5344CB8AC3E}">
        <p14:creationId xmlns:p14="http://schemas.microsoft.com/office/powerpoint/2010/main" val="2200124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E37E64-66B9-2349-841B-BCB10F8BD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10" y="643467"/>
            <a:ext cx="85445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2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C83CAD-3C78-D545-B0B3-A00D035A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pt-BR" b="1"/>
              <a:t>ATIVIDADE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986F72-C75A-E647-A649-D0CCD6B0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Acessar o banco de dados do seu programa e plotar no Excel (quando possível*):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Série histórica – casos incidentes / ano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Gráficos de série histórica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Interpretação</a:t>
            </a:r>
          </a:p>
          <a:p>
            <a:pPr lvl="1"/>
            <a:r>
              <a:rPr lang="pt-BR">
                <a:solidFill>
                  <a:schemeClr val="tx1"/>
                </a:solidFill>
              </a:rPr>
              <a:t>*Justificar o que não pode ser calculado!</a:t>
            </a:r>
            <a:endParaRPr lang="pt-BR" dirty="0">
              <a:solidFill>
                <a:schemeClr val="tx1"/>
              </a:solidFill>
            </a:endParaRPr>
          </a:p>
          <a:p>
            <a:pPr lvl="1"/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1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47728" y="332656"/>
            <a:ext cx="7920880" cy="5904656"/>
          </a:xfrm>
        </p:spPr>
        <p:txBody>
          <a:bodyPr>
            <a:normAutofit/>
          </a:bodyPr>
          <a:lstStyle/>
          <a:p>
            <a:r>
              <a:rPr lang="en-US" b="1" dirty="0"/>
              <a:t>PROBABILIDADE</a:t>
            </a:r>
          </a:p>
          <a:p>
            <a:pPr lvl="1"/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medida</a:t>
            </a:r>
            <a:r>
              <a:rPr lang="en-US" dirty="0"/>
              <a:t> de </a:t>
            </a:r>
            <a:r>
              <a:rPr lang="en-US" dirty="0" err="1"/>
              <a:t>ocorrência</a:t>
            </a:r>
            <a:r>
              <a:rPr lang="en-US" dirty="0"/>
              <a:t> de um </a:t>
            </a:r>
            <a:r>
              <a:rPr lang="en-US" dirty="0" err="1"/>
              <a:t>fato</a:t>
            </a:r>
            <a:r>
              <a:rPr lang="en-US" dirty="0"/>
              <a:t> </a:t>
            </a:r>
            <a:r>
              <a:rPr lang="en-US" dirty="0" err="1"/>
              <a:t>incerto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o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ocorra</a:t>
            </a:r>
            <a:r>
              <a:rPr lang="en-US" dirty="0"/>
              <a:t> um </a:t>
            </a:r>
            <a:r>
              <a:rPr lang="en-US" dirty="0" err="1"/>
              <a:t>evento</a:t>
            </a:r>
            <a:r>
              <a:rPr lang="en-US" dirty="0"/>
              <a:t> no </a:t>
            </a:r>
            <a:r>
              <a:rPr lang="en-US" dirty="0" err="1"/>
              <a:t>futuro</a:t>
            </a:r>
            <a:endParaRPr lang="en-US" dirty="0"/>
          </a:p>
          <a:p>
            <a:pPr lvl="1"/>
            <a:r>
              <a:rPr lang="en-US" dirty="0" err="1"/>
              <a:t>Varia</a:t>
            </a:r>
            <a:r>
              <a:rPr lang="en-US" dirty="0"/>
              <a:t> de 0 a 1; </a:t>
            </a:r>
            <a:r>
              <a:rPr lang="en-US" dirty="0" err="1"/>
              <a:t>número</a:t>
            </a:r>
            <a:r>
              <a:rPr lang="en-US" dirty="0"/>
              <a:t> decimal, </a:t>
            </a:r>
            <a:r>
              <a:rPr lang="en-US" dirty="0" err="1"/>
              <a:t>fração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porcentagem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RISCO</a:t>
            </a:r>
          </a:p>
          <a:p>
            <a:pPr lvl="1"/>
            <a:r>
              <a:rPr lang="en-US" dirty="0" err="1"/>
              <a:t>Probabilidade</a:t>
            </a:r>
            <a:r>
              <a:rPr lang="en-US" dirty="0"/>
              <a:t> de </a:t>
            </a:r>
            <a:r>
              <a:rPr lang="en-US" dirty="0" err="1"/>
              <a:t>produzir</a:t>
            </a:r>
            <a:r>
              <a:rPr lang="en-US" dirty="0"/>
              <a:t> um </a:t>
            </a:r>
            <a:r>
              <a:rPr lang="en-US" dirty="0" err="1"/>
              <a:t>efeito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dano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um </a:t>
            </a:r>
            <a:r>
              <a:rPr lang="en-US" dirty="0" err="1"/>
              <a:t>período</a:t>
            </a:r>
            <a:r>
              <a:rPr lang="en-US" dirty="0"/>
              <a:t> de tempo </a:t>
            </a:r>
            <a:r>
              <a:rPr lang="en-US" dirty="0" err="1"/>
              <a:t>estabelecido</a:t>
            </a:r>
            <a:endParaRPr lang="en-US" dirty="0"/>
          </a:p>
          <a:p>
            <a:pPr lvl="1"/>
            <a:r>
              <a:rPr lang="en-US" dirty="0" err="1"/>
              <a:t>Varia</a:t>
            </a:r>
            <a:r>
              <a:rPr lang="en-US" dirty="0"/>
              <a:t> de 0 a 1; </a:t>
            </a:r>
            <a:r>
              <a:rPr lang="en-US" dirty="0" err="1"/>
              <a:t>fração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multiplicado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constante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71764" y="2420888"/>
            <a:ext cx="727280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 </a:t>
            </a:r>
            <a:r>
              <a:rPr lang="en-US" sz="2200" dirty="0" err="1"/>
              <a:t>Número</a:t>
            </a:r>
            <a:r>
              <a:rPr lang="en-US" sz="2200" dirty="0"/>
              <a:t> de </a:t>
            </a:r>
            <a:r>
              <a:rPr lang="en-US" sz="2200" dirty="0" err="1"/>
              <a:t>eventos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ocorrem</a:t>
            </a:r>
            <a:r>
              <a:rPr lang="en-US" sz="2200" dirty="0"/>
              <a:t> </a:t>
            </a:r>
            <a:r>
              <a:rPr lang="en-US" sz="2200" dirty="0" err="1"/>
              <a:t>dentro</a:t>
            </a:r>
            <a:r>
              <a:rPr lang="en-US" sz="2200" dirty="0"/>
              <a:t> de um </a:t>
            </a:r>
            <a:r>
              <a:rPr lang="en-US" sz="2200" dirty="0" err="1"/>
              <a:t>número</a:t>
            </a:r>
            <a:r>
              <a:rPr lang="en-US" sz="2200" dirty="0"/>
              <a:t> de </a:t>
            </a:r>
            <a:r>
              <a:rPr lang="en-US" sz="2200" dirty="0" err="1"/>
              <a:t>eventos</a:t>
            </a:r>
            <a:r>
              <a:rPr lang="en-US" sz="2200" dirty="0"/>
              <a:t> </a:t>
            </a:r>
            <a:r>
              <a:rPr lang="en-US" sz="2200" dirty="0" err="1"/>
              <a:t>possíveis</a:t>
            </a:r>
            <a:endParaRPr lang="en-US" sz="2200" dirty="0"/>
          </a:p>
        </p:txBody>
      </p:sp>
      <p:sp>
        <p:nvSpPr>
          <p:cNvPr id="10" name="Rounded Rectangle 9"/>
          <p:cNvSpPr/>
          <p:nvPr/>
        </p:nvSpPr>
        <p:spPr>
          <a:xfrm>
            <a:off x="3971764" y="5004940"/>
            <a:ext cx="727280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 </a:t>
            </a:r>
            <a:r>
              <a:rPr lang="en-US" sz="2200" dirty="0" err="1"/>
              <a:t>Probabilidade</a:t>
            </a:r>
            <a:r>
              <a:rPr lang="en-US" sz="2200" dirty="0"/>
              <a:t> de </a:t>
            </a:r>
            <a:r>
              <a:rPr lang="en-US" sz="2200" dirty="0" err="1"/>
              <a:t>experimentar</a:t>
            </a:r>
            <a:r>
              <a:rPr lang="en-US" sz="2200" dirty="0"/>
              <a:t> um </a:t>
            </a:r>
            <a:r>
              <a:rPr lang="en-US" sz="2200" dirty="0" err="1"/>
              <a:t>efeito</a:t>
            </a:r>
            <a:r>
              <a:rPr lang="en-US" sz="2200" dirty="0"/>
              <a:t> </a:t>
            </a:r>
            <a:r>
              <a:rPr lang="en-US" sz="2200" dirty="0" err="1"/>
              <a:t>adverso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dano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um tempo </a:t>
            </a:r>
            <a:r>
              <a:rPr lang="en-US" sz="2200" dirty="0" err="1"/>
              <a:t>determinado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168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728" y="692696"/>
            <a:ext cx="7920880" cy="5464264"/>
          </a:xfrm>
        </p:spPr>
        <p:txBody>
          <a:bodyPr/>
          <a:lstStyle/>
          <a:p>
            <a:r>
              <a:rPr lang="en-US" b="1" dirty="0"/>
              <a:t>TAXA</a:t>
            </a:r>
          </a:p>
          <a:p>
            <a:pPr lvl="1"/>
            <a:r>
              <a:rPr lang="en-US" dirty="0" err="1"/>
              <a:t>Medida</a:t>
            </a:r>
            <a:r>
              <a:rPr lang="en-US" dirty="0"/>
              <a:t> da </a:t>
            </a:r>
            <a:r>
              <a:rPr lang="en-US" dirty="0" err="1"/>
              <a:t>velocidade</a:t>
            </a:r>
            <a:r>
              <a:rPr lang="en-US" dirty="0"/>
              <a:t> de </a:t>
            </a:r>
            <a:r>
              <a:rPr lang="en-US" dirty="0" err="1"/>
              <a:t>mudança</a:t>
            </a:r>
            <a:r>
              <a:rPr lang="en-US" dirty="0"/>
              <a:t> de um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outro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de </a:t>
            </a:r>
            <a:r>
              <a:rPr lang="en-US" dirty="0" err="1"/>
              <a:t>sadio</a:t>
            </a:r>
            <a:r>
              <a:rPr lang="en-US" dirty="0"/>
              <a:t> a </a:t>
            </a:r>
            <a:r>
              <a:rPr lang="en-US" dirty="0" err="1"/>
              <a:t>doente</a:t>
            </a:r>
            <a:r>
              <a:rPr lang="en-US" dirty="0"/>
              <a:t>) e, </a:t>
            </a:r>
            <a:r>
              <a:rPr lang="en-US" dirty="0" err="1"/>
              <a:t>portanto</a:t>
            </a:r>
            <a:r>
              <a:rPr lang="en-US" dirty="0"/>
              <a:t>,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expressa</a:t>
            </a:r>
            <a:r>
              <a:rPr lang="en-US" dirty="0"/>
              <a:t> um </a:t>
            </a:r>
            <a:r>
              <a:rPr lang="en-US" dirty="0" err="1"/>
              <a:t>risco</a:t>
            </a:r>
            <a:endParaRPr lang="en-US" dirty="0"/>
          </a:p>
          <a:p>
            <a:pPr lvl="1"/>
            <a:r>
              <a:rPr lang="en-US" dirty="0" err="1"/>
              <a:t>Diferente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, a taxa </a:t>
            </a:r>
            <a:r>
              <a:rPr lang="en-US" dirty="0" err="1"/>
              <a:t>implica</a:t>
            </a:r>
            <a:r>
              <a:rPr lang="en-US" dirty="0"/>
              <a:t> a </a:t>
            </a:r>
            <a:r>
              <a:rPr lang="en-US" dirty="0" err="1"/>
              <a:t>experiência</a:t>
            </a:r>
            <a:r>
              <a:rPr lang="en-US" dirty="0"/>
              <a:t> da </a:t>
            </a:r>
            <a:r>
              <a:rPr lang="en-US" dirty="0" err="1"/>
              <a:t>exposição</a:t>
            </a:r>
            <a:r>
              <a:rPr lang="en-US" dirty="0"/>
              <a:t> da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efetivas</a:t>
            </a:r>
            <a:r>
              <a:rPr lang="en-US" dirty="0"/>
              <a:t> de tempo-</a:t>
            </a:r>
            <a:r>
              <a:rPr lang="en-US" dirty="0" err="1"/>
              <a:t>pessoa</a:t>
            </a:r>
            <a:endParaRPr lang="en-US" dirty="0"/>
          </a:p>
          <a:p>
            <a:pPr lvl="1"/>
            <a:r>
              <a:rPr lang="en-US" b="1" dirty="0" err="1"/>
              <a:t>Numerador</a:t>
            </a:r>
            <a:r>
              <a:rPr lang="en-US" dirty="0"/>
              <a:t>: 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experimentam</a:t>
            </a:r>
            <a:r>
              <a:rPr lang="en-US" dirty="0"/>
              <a:t> o </a:t>
            </a:r>
            <a:r>
              <a:rPr lang="en-US" dirty="0" err="1"/>
              <a:t>evento</a:t>
            </a:r>
            <a:r>
              <a:rPr lang="en-US" dirty="0"/>
              <a:t> de </a:t>
            </a:r>
            <a:r>
              <a:rPr lang="en-US" dirty="0" err="1"/>
              <a:t>interesse</a:t>
            </a:r>
            <a:endParaRPr lang="en-US" dirty="0"/>
          </a:p>
          <a:p>
            <a:pPr lvl="1"/>
            <a:r>
              <a:rPr lang="en-US" b="1" dirty="0" err="1"/>
              <a:t>Denominador</a:t>
            </a:r>
            <a:r>
              <a:rPr lang="en-US" dirty="0"/>
              <a:t>: total de 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população</a:t>
            </a:r>
            <a:r>
              <a:rPr lang="en-US" dirty="0"/>
              <a:t> de </a:t>
            </a:r>
            <a:r>
              <a:rPr lang="en-US" dirty="0" err="1"/>
              <a:t>expostos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apresentar</a:t>
            </a:r>
            <a:r>
              <a:rPr lang="en-US" dirty="0"/>
              <a:t> o </a:t>
            </a:r>
            <a:r>
              <a:rPr lang="en-US" dirty="0" err="1"/>
              <a:t>evento</a:t>
            </a:r>
            <a:endParaRPr lang="en-US" dirty="0"/>
          </a:p>
          <a:p>
            <a:pPr lvl="1"/>
            <a:r>
              <a:rPr lang="en-US" dirty="0"/>
              <a:t>Tempo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95800" y="5085184"/>
            <a:ext cx="727280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Medida</a:t>
            </a:r>
            <a:r>
              <a:rPr lang="en-US" sz="2200" dirty="0"/>
              <a:t> da </a:t>
            </a:r>
            <a:r>
              <a:rPr lang="en-US" sz="2200" dirty="0" err="1"/>
              <a:t>velocidade</a:t>
            </a:r>
            <a:r>
              <a:rPr lang="en-US" sz="2200" dirty="0"/>
              <a:t> de </a:t>
            </a:r>
            <a:r>
              <a:rPr lang="en-US" sz="2200" dirty="0" err="1"/>
              <a:t>mudança</a:t>
            </a:r>
            <a:r>
              <a:rPr lang="en-US" sz="2200" dirty="0"/>
              <a:t> de um </a:t>
            </a:r>
            <a:r>
              <a:rPr lang="en-US" sz="2200" dirty="0" err="1"/>
              <a:t>fenômeno</a:t>
            </a:r>
            <a:r>
              <a:rPr lang="en-US" sz="2200" dirty="0"/>
              <a:t> </a:t>
            </a:r>
            <a:r>
              <a:rPr lang="en-US" sz="2200" dirty="0" err="1"/>
              <a:t>dinâmico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unidade</a:t>
            </a:r>
            <a:r>
              <a:rPr lang="en-US" sz="2200" dirty="0"/>
              <a:t> de </a:t>
            </a:r>
            <a:r>
              <a:rPr lang="en-US" sz="2200" dirty="0" err="1"/>
              <a:t>população</a:t>
            </a:r>
            <a:r>
              <a:rPr lang="en-US" sz="2200" dirty="0"/>
              <a:t> e de tempo (tempo-</a:t>
            </a:r>
            <a:r>
              <a:rPr lang="en-US" sz="2200" dirty="0" err="1"/>
              <a:t>pessoa</a:t>
            </a:r>
            <a:r>
              <a:rPr lang="en-US" sz="2200" dirty="0"/>
              <a:t> de </a:t>
            </a:r>
            <a:r>
              <a:rPr lang="en-US" sz="2200" dirty="0" err="1"/>
              <a:t>exposição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781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780916"/>
          </a:xfrm>
        </p:spPr>
        <p:txBody>
          <a:bodyPr/>
          <a:lstStyle/>
          <a:p>
            <a:r>
              <a:rPr lang="en-US" dirty="0"/>
              <a:t>Como a </a:t>
            </a:r>
            <a:r>
              <a:rPr lang="en-US" dirty="0" err="1"/>
              <a:t>doença</a:t>
            </a:r>
            <a:r>
              <a:rPr lang="en-US" dirty="0"/>
              <a:t> tem </a:t>
            </a:r>
            <a:r>
              <a:rPr lang="en-US" dirty="0" err="1"/>
              <a:t>evoluído</a:t>
            </a:r>
            <a:r>
              <a:rPr lang="en-US" dirty="0"/>
              <a:t>?</a:t>
            </a:r>
          </a:p>
          <a:p>
            <a:r>
              <a:rPr lang="en-US" dirty="0"/>
              <a:t>As </a:t>
            </a:r>
            <a:r>
              <a:rPr lang="en-US" dirty="0" err="1"/>
              <a:t>ações</a:t>
            </a:r>
            <a:r>
              <a:rPr lang="en-US" dirty="0"/>
              <a:t> de </a:t>
            </a:r>
            <a:r>
              <a:rPr lang="en-US" dirty="0" err="1"/>
              <a:t>prevenção</a:t>
            </a:r>
            <a:r>
              <a:rPr lang="en-US" dirty="0"/>
              <a:t> e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têm</a:t>
            </a:r>
            <a:r>
              <a:rPr lang="en-US" dirty="0"/>
              <a:t> se </a:t>
            </a:r>
            <a:r>
              <a:rPr lang="en-US" dirty="0" err="1"/>
              <a:t>apresentado</a:t>
            </a:r>
            <a:r>
              <a:rPr lang="en-US" dirty="0"/>
              <a:t> </a:t>
            </a:r>
            <a:r>
              <a:rPr lang="en-US" dirty="0" err="1"/>
              <a:t>eficientes</a:t>
            </a:r>
            <a:r>
              <a:rPr lang="en-US" dirty="0"/>
              <a:t>?</a:t>
            </a:r>
          </a:p>
          <a:p>
            <a:r>
              <a:rPr lang="en-US" dirty="0"/>
              <a:t>O </a:t>
            </a: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colabora</a:t>
            </a:r>
            <a:r>
              <a:rPr lang="en-US" dirty="0"/>
              <a:t> com a </a:t>
            </a:r>
            <a:r>
              <a:rPr lang="en-US" dirty="0" err="1"/>
              <a:t>sobrevida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01628" y="3861048"/>
            <a:ext cx="7488832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Quantificar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frequência</a:t>
            </a:r>
            <a:r>
              <a:rPr lang="en-US" sz="2400" dirty="0">
                <a:solidFill>
                  <a:schemeClr val="tx1"/>
                </a:solidFill>
              </a:rPr>
              <a:t> com que </a:t>
            </a:r>
            <a:r>
              <a:rPr lang="en-US" sz="2400" dirty="0" err="1">
                <a:solidFill>
                  <a:schemeClr val="tx1"/>
                </a:solidFill>
              </a:rPr>
              <a:t>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problemas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ou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soluções</a:t>
            </a:r>
            <a:r>
              <a:rPr lang="en-US" sz="2400" dirty="0">
                <a:solidFill>
                  <a:schemeClr val="tx1"/>
                </a:solidFill>
              </a:rPr>
              <a:t>) de </a:t>
            </a:r>
            <a:r>
              <a:rPr lang="en-US" sz="2400" dirty="0" err="1">
                <a:solidFill>
                  <a:schemeClr val="tx1"/>
                </a:solidFill>
              </a:rPr>
              <a:t>saúde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ocorrem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populações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é</a:t>
            </a:r>
            <a:r>
              <a:rPr lang="en-US" sz="2400" dirty="0">
                <a:solidFill>
                  <a:schemeClr val="tx1"/>
                </a:solidFill>
              </a:rPr>
              <a:t> um dos </a:t>
            </a:r>
            <a:r>
              <a:rPr lang="en-US" sz="2400" dirty="0" err="1">
                <a:solidFill>
                  <a:schemeClr val="tx1"/>
                </a:solidFill>
              </a:rPr>
              <a:t>objetivos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en-US" sz="2400" dirty="0" err="1">
                <a:solidFill>
                  <a:schemeClr val="tx1"/>
                </a:solidFill>
              </a:rPr>
              <a:t>epidemiologia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737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Coleta</a:t>
            </a:r>
            <a:r>
              <a:rPr lang="en-US" dirty="0"/>
              <a:t> de dados</a:t>
            </a:r>
          </a:p>
          <a:p>
            <a:pPr lvl="1"/>
            <a:r>
              <a:rPr lang="en-US" dirty="0" err="1"/>
              <a:t>Serviço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/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vigilância</a:t>
            </a:r>
            <a:r>
              <a:rPr lang="en-US" dirty="0"/>
              <a:t> /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epidemiológico</a:t>
            </a:r>
            <a:r>
              <a:rPr lang="en-US" dirty="0"/>
              <a:t> (</a:t>
            </a:r>
            <a:r>
              <a:rPr lang="en-US" dirty="0" err="1"/>
              <a:t>observacional</a:t>
            </a:r>
            <a:r>
              <a:rPr lang="en-US" dirty="0"/>
              <a:t> / </a:t>
            </a:r>
            <a:r>
              <a:rPr lang="en-US" dirty="0" err="1"/>
              <a:t>intervenção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Tabulação</a:t>
            </a:r>
            <a:r>
              <a:rPr lang="en-US" dirty="0"/>
              <a:t> e </a:t>
            </a:r>
            <a:r>
              <a:rPr lang="en-US" dirty="0" err="1"/>
              <a:t>sistematização</a:t>
            </a:r>
            <a:endParaRPr lang="en-US" dirty="0"/>
          </a:p>
          <a:p>
            <a:pPr lvl="1"/>
            <a:r>
              <a:rPr lang="en-US" dirty="0" err="1"/>
              <a:t>Banco</a:t>
            </a:r>
            <a:r>
              <a:rPr lang="en-US" dirty="0"/>
              <a:t> de dados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Análise</a:t>
            </a:r>
            <a:r>
              <a:rPr lang="en-US" dirty="0"/>
              <a:t> dos dados</a:t>
            </a:r>
          </a:p>
          <a:p>
            <a:pPr lvl="1"/>
            <a:r>
              <a:rPr lang="en-US" dirty="0" err="1"/>
              <a:t>Estatística</a:t>
            </a:r>
            <a:r>
              <a:rPr lang="en-US" dirty="0"/>
              <a:t> </a:t>
            </a:r>
            <a:r>
              <a:rPr lang="en-US" dirty="0" err="1"/>
              <a:t>descritiva</a:t>
            </a:r>
            <a:r>
              <a:rPr lang="en-US" dirty="0"/>
              <a:t> / testes de </a:t>
            </a:r>
            <a:r>
              <a:rPr lang="en-US" dirty="0" err="1"/>
              <a:t>hipóteses</a:t>
            </a:r>
            <a:r>
              <a:rPr lang="en-US" dirty="0"/>
              <a:t> / </a:t>
            </a:r>
            <a:r>
              <a:rPr lang="en-US" dirty="0" err="1"/>
              <a:t>morbidade</a:t>
            </a:r>
            <a:r>
              <a:rPr lang="en-US" dirty="0"/>
              <a:t> e </a:t>
            </a:r>
            <a:r>
              <a:rPr lang="en-US" dirty="0" err="1"/>
              <a:t>mortalidade</a:t>
            </a:r>
            <a:r>
              <a:rPr lang="en-US" dirty="0"/>
              <a:t> / </a:t>
            </a:r>
            <a:r>
              <a:rPr lang="en-US" dirty="0" err="1"/>
              <a:t>risco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Apresentação</a:t>
            </a:r>
            <a:r>
              <a:rPr lang="en-US" dirty="0"/>
              <a:t> </a:t>
            </a:r>
            <a:r>
              <a:rPr lang="en-US" dirty="0" err="1"/>
              <a:t>gráfica</a:t>
            </a:r>
            <a:endParaRPr lang="en-US" dirty="0"/>
          </a:p>
          <a:p>
            <a:pPr lvl="1"/>
            <a:r>
              <a:rPr lang="en-US" dirty="0" err="1"/>
              <a:t>Visualização</a:t>
            </a:r>
            <a:r>
              <a:rPr lang="en-US" dirty="0"/>
              <a:t> do </a:t>
            </a:r>
            <a:r>
              <a:rPr lang="en-US" dirty="0" err="1"/>
              <a:t>problema</a:t>
            </a:r>
            <a:r>
              <a:rPr lang="en-US" dirty="0"/>
              <a:t> e </a:t>
            </a:r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soluções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728" y="570017"/>
            <a:ext cx="8064896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Tipos</a:t>
            </a:r>
            <a:r>
              <a:rPr lang="en-US" b="1" dirty="0"/>
              <a:t> de </a:t>
            </a:r>
            <a:r>
              <a:rPr lang="en-US" b="1" dirty="0" err="1"/>
              <a:t>população</a:t>
            </a:r>
            <a:endParaRPr lang="en-US" b="1" dirty="0"/>
          </a:p>
          <a:p>
            <a:r>
              <a:rPr lang="en-US" b="1" dirty="0" err="1"/>
              <a:t>População</a:t>
            </a:r>
            <a:r>
              <a:rPr lang="en-US" b="1" dirty="0"/>
              <a:t> </a:t>
            </a:r>
            <a:r>
              <a:rPr lang="en-US" b="1" dirty="0" err="1"/>
              <a:t>aberta</a:t>
            </a:r>
            <a:endParaRPr lang="en-US" b="1" dirty="0"/>
          </a:p>
          <a:p>
            <a:pPr lvl="1"/>
            <a:r>
              <a:rPr lang="en-US" dirty="0" err="1"/>
              <a:t>Membros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adicionados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excluídos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tempo (</a:t>
            </a:r>
            <a:r>
              <a:rPr lang="en-US" dirty="0" err="1"/>
              <a:t>natalidade</a:t>
            </a:r>
            <a:r>
              <a:rPr lang="en-US" dirty="0"/>
              <a:t>, </a:t>
            </a:r>
            <a:r>
              <a:rPr lang="en-US" dirty="0" err="1"/>
              <a:t>imigração</a:t>
            </a:r>
            <a:r>
              <a:rPr lang="en-US" dirty="0"/>
              <a:t>, </a:t>
            </a:r>
            <a:r>
              <a:rPr lang="en-US" dirty="0" err="1"/>
              <a:t>migração</a:t>
            </a:r>
            <a:r>
              <a:rPr lang="en-US" dirty="0"/>
              <a:t>, </a:t>
            </a:r>
            <a:r>
              <a:rPr lang="en-US" dirty="0" err="1"/>
              <a:t>óbito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Estável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estacionária</a:t>
            </a:r>
            <a:r>
              <a:rPr lang="en-US" dirty="0"/>
              <a:t>: </a:t>
            </a:r>
            <a:r>
              <a:rPr lang="en-US" dirty="0" err="1"/>
              <a:t>reposição</a:t>
            </a:r>
            <a:r>
              <a:rPr lang="en-US" dirty="0"/>
              <a:t> (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de </a:t>
            </a:r>
            <a:r>
              <a:rPr lang="en-US" dirty="0" err="1"/>
              <a:t>indivíduos</a:t>
            </a:r>
            <a:r>
              <a:rPr lang="en-US" dirty="0"/>
              <a:t>, mas </a:t>
            </a:r>
            <a:r>
              <a:rPr lang="en-US" dirty="0" err="1"/>
              <a:t>manutenção</a:t>
            </a:r>
            <a:r>
              <a:rPr lang="en-US" dirty="0"/>
              <a:t> dos </a:t>
            </a:r>
            <a:r>
              <a:rPr lang="en-US" dirty="0" err="1"/>
              <a:t>fatores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Dinâmica</a:t>
            </a:r>
            <a:r>
              <a:rPr lang="en-US" dirty="0"/>
              <a:t>: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perder</a:t>
            </a:r>
            <a:r>
              <a:rPr lang="en-US" dirty="0"/>
              <a:t> </a:t>
            </a:r>
            <a:r>
              <a:rPr lang="en-US" dirty="0" err="1"/>
              <a:t>membros</a:t>
            </a:r>
            <a:endParaRPr lang="en-US" dirty="0"/>
          </a:p>
          <a:p>
            <a:pPr lvl="2"/>
            <a:r>
              <a:rPr lang="en-US" dirty="0" err="1"/>
              <a:t>Coorte</a:t>
            </a:r>
            <a:r>
              <a:rPr lang="en-US" dirty="0"/>
              <a:t> </a:t>
            </a:r>
            <a:r>
              <a:rPr lang="en-US" dirty="0" err="1"/>
              <a:t>fixa</a:t>
            </a:r>
            <a:r>
              <a:rPr lang="en-US" dirty="0"/>
              <a:t>: t</a:t>
            </a:r>
            <a:r>
              <a:rPr lang="en-US" baseline="-25000" dirty="0"/>
              <a:t>0</a:t>
            </a:r>
            <a:r>
              <a:rPr lang="en-US" dirty="0"/>
              <a:t> -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admite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indivíduos</a:t>
            </a:r>
            <a:r>
              <a:rPr lang="en-US" dirty="0"/>
              <a:t>, mas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integrantes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sair</a:t>
            </a:r>
            <a:r>
              <a:rPr lang="en-US" dirty="0"/>
              <a:t> (</a:t>
            </a:r>
            <a:r>
              <a:rPr lang="en-US" dirty="0" err="1"/>
              <a:t>doença</a:t>
            </a:r>
            <a:r>
              <a:rPr lang="en-US" dirty="0"/>
              <a:t>, </a:t>
            </a:r>
            <a:r>
              <a:rPr lang="en-US" dirty="0" err="1"/>
              <a:t>emigração</a:t>
            </a:r>
            <a:r>
              <a:rPr lang="en-US" dirty="0"/>
              <a:t>, </a:t>
            </a:r>
            <a:r>
              <a:rPr lang="en-US" dirty="0" err="1"/>
              <a:t>óbito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 err="1"/>
              <a:t>População</a:t>
            </a:r>
            <a:r>
              <a:rPr lang="en-US" b="1" dirty="0"/>
              <a:t> </a:t>
            </a:r>
            <a:r>
              <a:rPr lang="en-US" b="1" dirty="0" err="1"/>
              <a:t>fechada</a:t>
            </a:r>
            <a:endParaRPr lang="en-US" b="1" dirty="0"/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incorporação</a:t>
            </a:r>
            <a:r>
              <a:rPr lang="en-US" dirty="0"/>
              <a:t> de </a:t>
            </a:r>
            <a:r>
              <a:rPr lang="en-US" dirty="0" err="1"/>
              <a:t>membros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integrantes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saem</a:t>
            </a:r>
            <a:r>
              <a:rPr lang="en-US" dirty="0"/>
              <a:t> da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óbito</a:t>
            </a:r>
            <a:r>
              <a:rPr lang="en-US" dirty="0"/>
              <a:t>. 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diminui</a:t>
            </a:r>
            <a:r>
              <a:rPr lang="en-US" dirty="0"/>
              <a:t> </a:t>
            </a:r>
            <a:r>
              <a:rPr lang="en-US" dirty="0" err="1"/>
              <a:t>sistematicamente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21686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{30E8CFB0-268B-AC4F-8036-355E0CEF00A6}tf10001124</Template>
  <TotalTime>5107</TotalTime>
  <Words>1632</Words>
  <Application>Microsoft Office PowerPoint</Application>
  <PresentationFormat>Widescreen</PresentationFormat>
  <Paragraphs>284</Paragraphs>
  <Slides>48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5" baseType="lpstr">
      <vt:lpstr>Calibri</vt:lpstr>
      <vt:lpstr>Corbel</vt:lpstr>
      <vt:lpstr>Mangal</vt:lpstr>
      <vt:lpstr>Tahoma</vt:lpstr>
      <vt:lpstr>Wingdings 2</vt:lpstr>
      <vt:lpstr>Quadro</vt:lpstr>
      <vt:lpstr>Equation</vt:lpstr>
      <vt:lpstr>Atualização em Epidemiologia Módulo 01   Indicadores</vt:lpstr>
      <vt:lpstr>Apresentação do PowerPoint</vt:lpstr>
      <vt:lpstr>Indicadores</vt:lpstr>
      <vt:lpstr>Indicadores</vt:lpstr>
      <vt:lpstr>Indicadores</vt:lpstr>
      <vt:lpstr>Indicadores</vt:lpstr>
      <vt:lpstr>Indicadores</vt:lpstr>
      <vt:lpstr>Indicadores</vt:lpstr>
      <vt:lpstr>Indicadores</vt:lpstr>
      <vt:lpstr>Prevalência e Incidência</vt:lpstr>
      <vt:lpstr>Prevalência</vt:lpstr>
      <vt:lpstr>Prevalência</vt:lpstr>
      <vt:lpstr>Incidência</vt:lpstr>
      <vt:lpstr>Incidência</vt:lpstr>
      <vt:lpstr>Incidência</vt:lpstr>
      <vt:lpstr>Incidência – Taxa de Incidência</vt:lpstr>
      <vt:lpstr>Incidência - Taxa de Incidência</vt:lpstr>
      <vt:lpstr>Incidência - Taxa de Incidência</vt:lpstr>
      <vt:lpstr>Apresentação do PowerPoint</vt:lpstr>
      <vt:lpstr>Prevalência e Incidência</vt:lpstr>
      <vt:lpstr>Prevalência e Incidência</vt:lpstr>
      <vt:lpstr>Prevalência e Incidência</vt:lpstr>
      <vt:lpstr>Prevalência e Incidência</vt:lpstr>
      <vt:lpstr>Prevalência e Incidência</vt:lpstr>
      <vt:lpstr>Incidência e Prevalência</vt:lpstr>
      <vt:lpstr>Mortalidade</vt:lpstr>
      <vt:lpstr>Letalidade</vt:lpstr>
      <vt:lpstr>Apresentação do PowerPoint</vt:lpstr>
      <vt:lpstr>ATIVIDADE</vt:lpstr>
      <vt:lpstr>Atualização em Epidemiologia Módulo 01   Endemia e epidemia</vt:lpstr>
      <vt:lpstr>Endemia e epidemia</vt:lpstr>
      <vt:lpstr>Endemia e epidemia</vt:lpstr>
      <vt:lpstr>Endemia e epidemia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Epidemia</vt:lpstr>
      <vt:lpstr>Epidemia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</dc:title>
  <dc:creator>DT</dc:creator>
  <cp:lastModifiedBy>Márcia Maria Arakaki Rabelo</cp:lastModifiedBy>
  <cp:revision>343</cp:revision>
  <dcterms:created xsi:type="dcterms:W3CDTF">2017-03-21T14:47:58Z</dcterms:created>
  <dcterms:modified xsi:type="dcterms:W3CDTF">2021-06-09T14:44:43Z</dcterms:modified>
</cp:coreProperties>
</file>