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0" r:id="rId2"/>
    <p:sldId id="275" r:id="rId3"/>
    <p:sldId id="321" r:id="rId4"/>
    <p:sldId id="322" r:id="rId5"/>
    <p:sldId id="280" r:id="rId6"/>
    <p:sldId id="319" r:id="rId7"/>
    <p:sldId id="291" r:id="rId8"/>
    <p:sldId id="300" r:id="rId9"/>
    <p:sldId id="262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1983" autoAdjust="0"/>
  </p:normalViewPr>
  <p:slideViewPr>
    <p:cSldViewPr>
      <p:cViewPr varScale="1">
        <p:scale>
          <a:sx n="68" d="100"/>
          <a:sy n="68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EE509-CECA-474E-A07F-8815038F940F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14FAF-FE77-4C38-9B8B-FEFDE93703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61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C607-F97B-49D5-B916-FAF223D5B20C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6A47D-6F0C-464C-90C3-0FE83846F2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  <p:pic>
        <p:nvPicPr>
          <p:cNvPr id="12" name="Picture 1" descr="C:\Users\Talita.Talita-PC\Desktop\iagro\diretoria\Campo Grande 29.08\modelo de vigil}anc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438623" cy="4536504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467544" y="4766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entury Gothic" pitchFamily="34" charset="0"/>
              </a:rPr>
              <a:t>VIGILÂNCIA  SANITÁRIA POR QUADRANTES</a:t>
            </a:r>
            <a:endParaRPr lang="pt-BR" sz="2800" dirty="0"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95936" y="191683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Portaria nº 3.589 de 26 de fevereiro de 2018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 descr="C:\Users\Talita.Talita-PC\Desktop\iagro\diretoria\Campo Grande 29.08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250703"/>
            <a:ext cx="1728787" cy="530225"/>
          </a:xfrm>
          <a:prstGeom prst="rect">
            <a:avLst/>
          </a:prstGeom>
          <a:noFill/>
        </p:spPr>
      </p:pic>
      <p:pic>
        <p:nvPicPr>
          <p:cNvPr id="16" name="Picture 4" descr="C:\Users\Talita.Talita-PC\Desktop\iagro\diretoria\Campo Grande 29.08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340768"/>
            <a:ext cx="1679575" cy="503237"/>
          </a:xfrm>
          <a:prstGeom prst="rect">
            <a:avLst/>
          </a:prstGeom>
          <a:noFill/>
        </p:spPr>
      </p:pic>
      <p:pic>
        <p:nvPicPr>
          <p:cNvPr id="21506" name="Picture 2" descr="C:\Users\Talita.Talita-PC\Desktop\iagro\diretoria\Campo Grande 29.08\REDIMENSINAMEN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43000"/>
            <a:ext cx="5400600" cy="5406607"/>
          </a:xfrm>
          <a:prstGeom prst="rect">
            <a:avLst/>
          </a:prstGeom>
          <a:noFill/>
        </p:spPr>
      </p:pic>
      <p:pic>
        <p:nvPicPr>
          <p:cNvPr id="21507" name="Picture 3" descr="C:\Users\Talita.Talita-PC\Desktop\iagro\diretoria\Campo Grande 29.08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52193"/>
            <a:ext cx="1606550" cy="688975"/>
          </a:xfrm>
          <a:prstGeom prst="rect">
            <a:avLst/>
          </a:prstGeom>
          <a:noFill/>
        </p:spPr>
      </p:pic>
      <p:pic>
        <p:nvPicPr>
          <p:cNvPr id="21508" name="Picture 4" descr="C:\Users\Talita.Talita-PC\Desktop\iagro\diretoria\Campo Grande 29.08\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258815"/>
            <a:ext cx="1911350" cy="530225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Talita.Talita-PC\Desktop\iagro\diretoria\Campo Grande 29.08\modelo de vigil}an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86198"/>
            <a:ext cx="2027100" cy="2071802"/>
          </a:xfrm>
          <a:prstGeom prst="rect">
            <a:avLst/>
          </a:prstGeom>
          <a:noFill/>
        </p:spPr>
      </p:pic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23528" y="83671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 smtClean="0">
                <a:latin typeface="Century Gothic" pitchFamily="34" charset="0"/>
              </a:rPr>
              <a:t>Melhoria Qualitativa e Quantitativa das atividades técnicas de campo por meio da capilaridade e continuidade das ações de vigilância;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4046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entury Gothic" pitchFamily="34" charset="0"/>
              </a:rPr>
              <a:t>OBJETIVO GERAL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5536" y="342900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23528" y="184482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OBJETIVOS ESPECÍFICOS</a:t>
            </a:r>
            <a:endParaRPr lang="pt-BR" sz="2000" dirty="0">
              <a:latin typeface="Century Gothic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95536" y="2276873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 smtClean="0">
                <a:latin typeface="Century Gothic" pitchFamily="34" charset="0"/>
              </a:rPr>
              <a:t>Mapeamento de todas as propriedades rurais e outros pontos de interesse sanitário existentes nos quadrantes formando um banco de dados único;</a:t>
            </a: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Century Gothic" pitchFamily="34" charset="0"/>
              </a:rPr>
              <a:t>Identificação de todos os tipos de exploração existentes na região;</a:t>
            </a: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Century Gothic" pitchFamily="34" charset="0"/>
              </a:rPr>
              <a:t>Identificação de vias de acesso para otimizar deslocamento, tempo de atendimento e maior eficiência no monitoramento de trânsito animal e vegetal;</a:t>
            </a: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Century Gothic" pitchFamily="34" charset="0"/>
              </a:rPr>
              <a:t>Fornecer informações para planejar as vigilâncias de forma a prevenir, corrigir e monitorar as atividades;</a:t>
            </a: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Century Gothic" pitchFamily="34" charset="0"/>
              </a:rPr>
              <a:t>Fornecer informações para planejar recursos humanos;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  <p:pic>
        <p:nvPicPr>
          <p:cNvPr id="12" name="Picture 1" descr="C:\Users\Talita.Talita-PC\Desktop\iagro\diretoria\Campo Grande 29.08\modelo de vigil}anc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52112"/>
            <a:ext cx="2592288" cy="2649454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395536" y="342900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23528" y="47667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BR" dirty="0" smtClean="0">
                <a:latin typeface="Century Gothic" pitchFamily="34" charset="0"/>
              </a:rPr>
              <a:t>6. Registro e acompanhamento de toas as atividades de vigilância sanitária;</a:t>
            </a:r>
          </a:p>
          <a:p>
            <a:pPr marL="342900" indent="-342900" algn="just"/>
            <a:r>
              <a:rPr lang="pt-BR" dirty="0" smtClean="0">
                <a:latin typeface="Century Gothic" pitchFamily="34" charset="0"/>
              </a:rPr>
              <a:t>7. Permite que servidores da IAGRO executem o planejamento das vigilâncias de qualquer unidade local de modo ininterrupto;</a:t>
            </a:r>
          </a:p>
          <a:p>
            <a:pPr marL="342900" indent="-342900" algn="just"/>
            <a:r>
              <a:rPr lang="pt-BR" dirty="0" smtClean="0">
                <a:latin typeface="Century Gothic" pitchFamily="34" charset="0"/>
              </a:rPr>
              <a:t>8. Incrementar ferramentas para investigação sanitária como software de mapas, imagens e navegação;</a:t>
            </a:r>
          </a:p>
          <a:p>
            <a:pPr marL="342900" indent="-342900" algn="just"/>
            <a:r>
              <a:rPr lang="pt-BR" dirty="0" smtClean="0">
                <a:latin typeface="Century Gothic" pitchFamily="34" charset="0"/>
              </a:rPr>
              <a:t>9. Redução de tempo e custos para atendimento pontuais de eventos sanitários;</a:t>
            </a:r>
          </a:p>
          <a:p>
            <a:pPr marL="342900" indent="-342900" algn="just"/>
            <a:r>
              <a:rPr lang="pt-BR" dirty="0" smtClean="0">
                <a:latin typeface="Century Gothic" pitchFamily="34" charset="0"/>
              </a:rPr>
              <a:t>10.Controle de pessoal, diária e veículo através da utilização compulsória do GPS;</a:t>
            </a:r>
          </a:p>
          <a:p>
            <a:pPr marL="342900" indent="-342900" algn="just"/>
            <a:r>
              <a:rPr lang="pt-BR" dirty="0" smtClean="0">
                <a:latin typeface="Century Gothic" pitchFamily="34" charset="0"/>
              </a:rPr>
              <a:t>11.Definir estratégias e planos de ação em todas as </a:t>
            </a:r>
            <a:r>
              <a:rPr lang="pt-BR" dirty="0" err="1" smtClean="0">
                <a:latin typeface="Century Gothic" pitchFamily="34" charset="0"/>
              </a:rPr>
              <a:t>esferar</a:t>
            </a:r>
            <a:r>
              <a:rPr lang="pt-BR" dirty="0" smtClean="0">
                <a:latin typeface="Century Gothic" pitchFamily="34" charset="0"/>
              </a:rPr>
              <a:t> administrativas da IAGRO;</a:t>
            </a:r>
          </a:p>
          <a:p>
            <a:pPr marL="342900" indent="-342900" algn="just">
              <a:buAutoNum type="arabicPeriod"/>
            </a:pPr>
            <a:endParaRPr lang="pt-BR" dirty="0" smtClean="0">
              <a:latin typeface="Century Gothic" pitchFamily="34" charset="0"/>
            </a:endParaRP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>
            <a:off x="395536" y="3429000"/>
            <a:ext cx="8568952" cy="2526033"/>
            <a:chOff x="395536" y="404663"/>
            <a:chExt cx="8568952" cy="252603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16696"/>
              <a:ext cx="2196742" cy="244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 cstate="print"/>
            <a:srcRect l="34295" t="25320" r="33467" b="22241"/>
            <a:stretch/>
          </p:blipFill>
          <p:spPr>
            <a:xfrm>
              <a:off x="2699792" y="404664"/>
              <a:ext cx="2689003" cy="2460152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779" y="404663"/>
              <a:ext cx="3472709" cy="2526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755576" y="404664"/>
            <a:ext cx="777686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É uma área geográfica predeterminada utilizada para redimensionar áreas</a:t>
            </a:r>
            <a:r>
              <a:rPr kumimoji="0" lang="pt-BR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geográficas,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registrar eventos sanitários, planejamento de vigilância e registro de atividades.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827584" y="2708920"/>
            <a:ext cx="54726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GPS TCM escala 1/10km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755576" y="1628800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Dimensões: 10 NM</a:t>
            </a:r>
            <a:r>
              <a:rPr kumimoji="0" lang="pt-BR" sz="20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2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( 18,52 km X 18,52 km = 342,990 km</a:t>
            </a:r>
            <a:r>
              <a:rPr kumimoji="0" lang="pt-BR" sz="20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2 </a:t>
            </a:r>
            <a:r>
              <a:rPr kumimoji="0" lang="pt-B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= 34299,0 hectares) e perímetro de 74,08 km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  <p:pic>
        <p:nvPicPr>
          <p:cNvPr id="14" name="Picture 9" descr="C:\Users\Talita.Talita-PC\Desktop\iagro\diretoria\Campo Grande 29.08\QUADRANTES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100" y="306595"/>
            <a:ext cx="4670648" cy="3528392"/>
          </a:xfrm>
          <a:prstGeom prst="rect">
            <a:avLst/>
          </a:prstGeom>
          <a:noFill/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251520" y="332656"/>
            <a:ext cx="468052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u="sng" dirty="0" smtClean="0">
                <a:solidFill>
                  <a:schemeClr val="tx1"/>
                </a:solidFill>
                <a:latin typeface="Century Gothic" pitchFamily="34" charset="0"/>
              </a:rPr>
              <a:t>Fórmula:</a:t>
            </a:r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 algn="l"/>
            <a:endParaRPr lang="pt-BR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  <a:latin typeface="Century Gothic" pitchFamily="34" charset="0"/>
              </a:rPr>
              <a:t>52 semanas/ano.</a:t>
            </a:r>
          </a:p>
          <a:p>
            <a:pPr algn="l"/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X </a:t>
            </a:r>
            <a:r>
              <a:rPr lang="pt-BR" sz="2000" dirty="0" smtClean="0">
                <a:solidFill>
                  <a:schemeClr val="tx1"/>
                </a:solidFill>
                <a:latin typeface="Century Gothic" pitchFamily="34" charset="0"/>
              </a:rPr>
              <a:t>3 Quadrantes visitados por semana.</a:t>
            </a:r>
          </a:p>
          <a:p>
            <a:pPr algn="l"/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=</a:t>
            </a:r>
            <a:r>
              <a:rPr lang="pt-BR" sz="2000" dirty="0" smtClean="0">
                <a:solidFill>
                  <a:schemeClr val="tx1"/>
                </a:solidFill>
                <a:latin typeface="Century Gothic" pitchFamily="34" charset="0"/>
              </a:rPr>
              <a:t> 156 Quadrantes visitados/ano.</a:t>
            </a:r>
          </a:p>
          <a:p>
            <a:pPr algn="l"/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÷</a:t>
            </a:r>
            <a:r>
              <a:rPr lang="pt-BR" sz="2000" dirty="0" smtClean="0">
                <a:solidFill>
                  <a:schemeClr val="tx1"/>
                </a:solidFill>
                <a:latin typeface="Century Gothic" pitchFamily="34" charset="0"/>
              </a:rPr>
              <a:t> pelo número de Quadrantes da UL (Portaria).</a:t>
            </a:r>
            <a:endParaRPr lang="pt-BR" sz="20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= ao número frequências de idas ao Quadrante/ano.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220520" y="3865434"/>
            <a:ext cx="849694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b="1" dirty="0" smtClean="0">
                <a:solidFill>
                  <a:schemeClr val="tx1"/>
                </a:solidFill>
                <a:latin typeface="Century Gothic" pitchFamily="34" charset="0"/>
              </a:rPr>
              <a:t>X</a:t>
            </a:r>
            <a:r>
              <a:rPr lang="pt-BR" sz="2200" dirty="0" smtClean="0">
                <a:solidFill>
                  <a:schemeClr val="tx1"/>
                </a:solidFill>
                <a:latin typeface="Century Gothic" pitchFamily="34" charset="0"/>
              </a:rPr>
              <a:t> por 3 vigilâncias, no mínimo, cada ida Quadrante.</a:t>
            </a:r>
          </a:p>
          <a:p>
            <a:pPr algn="just"/>
            <a:r>
              <a:rPr lang="pt-BR" sz="2200" b="1" dirty="0" smtClean="0">
                <a:solidFill>
                  <a:schemeClr val="tx1"/>
                </a:solidFill>
                <a:latin typeface="Century Gothic" pitchFamily="34" charset="0"/>
              </a:rPr>
              <a:t>X </a:t>
            </a:r>
            <a:r>
              <a:rPr lang="pt-BR" sz="2200" dirty="0" smtClean="0">
                <a:solidFill>
                  <a:schemeClr val="tx1"/>
                </a:solidFill>
                <a:latin typeface="Century Gothic" pitchFamily="34" charset="0"/>
              </a:rPr>
              <a:t>o número de Quadrante da UL.</a:t>
            </a:r>
            <a:endParaRPr lang="pt-BR" sz="22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r>
              <a:rPr lang="pt-BR" sz="2200" b="1" dirty="0" smtClean="0">
                <a:solidFill>
                  <a:schemeClr val="tx1"/>
                </a:solidFill>
                <a:latin typeface="Century Gothic" pitchFamily="34" charset="0"/>
              </a:rPr>
              <a:t>=</a:t>
            </a:r>
            <a:r>
              <a:rPr lang="pt-BR" sz="2200" dirty="0" smtClean="0">
                <a:solidFill>
                  <a:schemeClr val="tx1"/>
                </a:solidFill>
                <a:latin typeface="Century Gothic" pitchFamily="34" charset="0"/>
              </a:rPr>
              <a:t> 468 vigilâncias/ano/UL, no mínimo, </a:t>
            </a:r>
            <a:r>
              <a:rPr lang="pt-BR" sz="2200" b="1" dirty="0" smtClean="0">
                <a:solidFill>
                  <a:schemeClr val="tx1"/>
                </a:solidFill>
                <a:latin typeface="Century Gothic" pitchFamily="34" charset="0"/>
              </a:rPr>
              <a:t>sem análise de risco do conteúdo dos Quadrantes.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03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 descr="C:\Users\Talita.Talita-PC\Desktop\iagro\diretoria\Campo Grande 29.08\vigilan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597352"/>
            <a:ext cx="3008313" cy="204787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39552" y="1052736"/>
          <a:ext cx="842493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QUADRANTES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VIGILÂNCIAS / ANO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KM / ANO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DIÁRIAS / ANO(*)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Bandeirantes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19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606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16.658,0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172,2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Camapuã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33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574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19.058,4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177,6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Campo Grande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34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628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22.578,2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185,6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Corguinho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17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726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15.999,6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170,6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Jaraguari 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15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764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18.173,6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167,8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Nova Alvorada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27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694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19.921,6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178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Ribas do Rio Pardo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56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600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23.365,6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187,6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Rochedo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13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690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14.062,6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169,4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Sidrolândia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25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736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17.950,6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175,8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Terenos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18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738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14.218,4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168,8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Total (**)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254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6.756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181.986,6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itchFamily="34" charset="0"/>
                        </a:rPr>
                        <a:t>1.753,4</a:t>
                      </a:r>
                      <a:endParaRPr lang="pt-BR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539552" y="332656"/>
            <a:ext cx="84249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Planejamento Anual de Vigilância por Quadrante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Regional de Campo Grande 2018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67544" y="5517232"/>
            <a:ext cx="84249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(*) Diárias/ano por equipe (02 servidores)</a:t>
            </a:r>
          </a:p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(**) Previsão de 4.680,0 vigilância/sanitária sem análise de risco. 1 vigilância / 11.68 km</a:t>
            </a:r>
            <a:r>
              <a:rPr lang="pt-BR" sz="1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</a:t>
            </a:r>
          </a:p>
          <a:p>
            <a:r>
              <a:rPr lang="pt-B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(**) Previsão de 6.756,0 vigilância sanitária/ano com análise de risco. 1 vigilância / 8,09 km</a:t>
            </a:r>
            <a:r>
              <a:rPr lang="pt-BR" sz="1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</a:t>
            </a:r>
            <a:endParaRPr lang="pt-BR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C:\Users\Talita.Talita-PC\Desktop\iagro\diretoria\Campo Grande 29.08\mapa cg 20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97446"/>
            <a:ext cx="3853407" cy="4324264"/>
          </a:xfrm>
          <a:prstGeom prst="rect">
            <a:avLst/>
          </a:prstGeom>
          <a:noFill/>
        </p:spPr>
      </p:pic>
      <p:pic>
        <p:nvPicPr>
          <p:cNvPr id="22531" name="Picture 3" descr="C:\Users\Talita.Talita-PC\Desktop\iagro\diretoria\Campo Grande 29.08\mapa cg 2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97446"/>
            <a:ext cx="3766308" cy="4323600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539552" y="332656"/>
            <a:ext cx="84249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Projeto Piloto – Regional Campo Grande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03848" y="5301208"/>
            <a:ext cx="13681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Ano 2017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236296" y="5301208"/>
            <a:ext cx="13681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Ano 2018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" name="Picture 1" descr="C:\Users\Talita.Talita-PC\Desktop\iagro\diretoria\Campo Grande 29.08\modelo de vigil}anc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65" y="3857768"/>
            <a:ext cx="2821383" cy="2883600"/>
          </a:xfrm>
          <a:prstGeom prst="rect">
            <a:avLst/>
          </a:prstGeom>
          <a:noFill/>
        </p:spPr>
      </p:pic>
      <p:pic>
        <p:nvPicPr>
          <p:cNvPr id="18" name="Picture 7" descr="C:\Users\Talita.Talita-PC\Desktop\iagro\diretoria\Campo Grande 29.08\vigilanc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453336"/>
            <a:ext cx="3008313" cy="204787"/>
          </a:xfrm>
          <a:prstGeom prst="rect">
            <a:avLst/>
          </a:prstGeom>
          <a:noFill/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79512" y="0"/>
            <a:ext cx="0" cy="68580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39945" y="-4234"/>
            <a:ext cx="0" cy="685800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rot="5400000">
            <a:off x="4569181" y="-4357390"/>
            <a:ext cx="0" cy="913835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rot="5400000">
            <a:off x="4574822" y="-4308531"/>
            <a:ext cx="0" cy="913835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71600" y="2132856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Luciano Chiochetta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Diretor Presidente da IAGRO</a:t>
            </a:r>
          </a:p>
          <a:p>
            <a:pPr algn="ctr"/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Fiscal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Estadual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Agropecuário</a:t>
            </a:r>
          </a:p>
          <a:p>
            <a:pPr algn="ctr"/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Médico Veterinário</a:t>
            </a:r>
          </a:p>
          <a:p>
            <a:pPr algn="ctr"/>
            <a:endParaRPr lang="pt-BR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Unidade Central</a:t>
            </a:r>
          </a:p>
          <a:p>
            <a:pPr algn="ctr"/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Av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 Senador Filinto Müller, 1146 Campo Grande - MS </a:t>
            </a:r>
          </a:p>
          <a:p>
            <a:pPr algn="ctr"/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CEP: 79074-902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Tel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 (67)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3901-2668 </a:t>
            </a:r>
            <a:r>
              <a:rPr lang="pt-B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Cel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99982 - 6219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    </a:t>
            </a:r>
            <a:endParaRPr lang="pt-BR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pt-B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e-mail: </a:t>
            </a:r>
            <a:endParaRPr lang="pt-BR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lchiochetta@iagro.ms.gov.br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051382"/>
            <a:ext cx="3552849" cy="76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508</Words>
  <Application>Microsoft Office PowerPoint</Application>
  <PresentationFormat>Apresentação na tela (4:3)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Talita</dc:creator>
  <cp:lastModifiedBy>Vânia Gonçalves de Araujo</cp:lastModifiedBy>
  <cp:revision>161</cp:revision>
  <dcterms:created xsi:type="dcterms:W3CDTF">2018-08-22T17:19:06Z</dcterms:created>
  <dcterms:modified xsi:type="dcterms:W3CDTF">2019-07-16T12:29:20Z</dcterms:modified>
</cp:coreProperties>
</file>